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drawings/drawing2.xml" ContentType="application/vnd.openxmlformats-officedocument.drawingml.chartshape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6" r:id="rId1"/>
    <p:sldMasterId id="2147483955" r:id="rId2"/>
  </p:sldMasterIdLst>
  <p:notesMasterIdLst>
    <p:notesMasterId r:id="rId36"/>
  </p:notesMasterIdLst>
  <p:handoutMasterIdLst>
    <p:handoutMasterId r:id="rId37"/>
  </p:handoutMasterIdLst>
  <p:sldIdLst>
    <p:sldId id="302" r:id="rId3"/>
    <p:sldId id="303" r:id="rId4"/>
    <p:sldId id="304" r:id="rId5"/>
    <p:sldId id="305" r:id="rId6"/>
    <p:sldId id="306" r:id="rId7"/>
    <p:sldId id="307" r:id="rId8"/>
    <p:sldId id="308" r:id="rId9"/>
    <p:sldId id="309" r:id="rId10"/>
    <p:sldId id="329" r:id="rId11"/>
    <p:sldId id="310" r:id="rId12"/>
    <p:sldId id="311" r:id="rId13"/>
    <p:sldId id="312" r:id="rId14"/>
    <p:sldId id="313" r:id="rId15"/>
    <p:sldId id="314"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35" r:id="rId29"/>
    <p:sldId id="336" r:id="rId30"/>
    <p:sldId id="330" r:id="rId31"/>
    <p:sldId id="327" r:id="rId32"/>
    <p:sldId id="333" r:id="rId33"/>
    <p:sldId id="331" r:id="rId34"/>
    <p:sldId id="332" r:id="rId35"/>
  </p:sldIdLst>
  <p:sldSz cx="12192000" cy="6858000"/>
  <p:notesSz cx="9601200" cy="7315200"/>
  <p:defaultTextStyle>
    <a:defPPr>
      <a:defRPr lang="es-E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a G. Morán Tapia" initials="JGMT" lastIdx="3" clrIdx="0">
    <p:extLst>
      <p:ext uri="{19B8F6BF-5375-455C-9EA6-DF929625EA0E}">
        <p15:presenceInfo xmlns:p15="http://schemas.microsoft.com/office/powerpoint/2012/main" userId="S-1-5-21-1358988534-460955180-2770620441-148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434" autoAdjust="0"/>
  </p:normalViewPr>
  <p:slideViewPr>
    <p:cSldViewPr snapToGrid="0" snapToObjects="1">
      <p:cViewPr varScale="1">
        <p:scale>
          <a:sx n="71" d="100"/>
          <a:sy n="71" d="100"/>
        </p:scale>
        <p:origin x="594" y="60"/>
      </p:cViewPr>
      <p:guideLst>
        <p:guide orient="horz" pos="2160"/>
        <p:guide pos="3863"/>
      </p:guideLst>
    </p:cSldViewPr>
  </p:slideViewPr>
  <p:notesTextViewPr>
    <p:cViewPr>
      <p:scale>
        <a:sx n="100" d="100"/>
        <a:sy n="100" d="100"/>
      </p:scale>
      <p:origin x="0" y="0"/>
    </p:cViewPr>
  </p:notesTextViewPr>
  <p:sorterViewPr>
    <p:cViewPr>
      <p:scale>
        <a:sx n="66" d="100"/>
        <a:sy n="66" d="100"/>
      </p:scale>
      <p:origin x="0" y="241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Hoja_de_c_lculo_de_Microsoft_Excel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package" Target="../embeddings/Hoja_de_c_lculo_de_Microsoft_Excel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Hoja_de_c_lculo_de_Microsoft_Excel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Hoja_de_c_lculo_de_Microsoft_Excel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Hoja_de_c_lculo_de_Microsoft_Excel5.xlsx"/><Relationship Id="rId1"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1.8924601922831383E-2"/>
          <c:y val="3.6915229611230282E-2"/>
          <c:w val="0.96229634109039408"/>
          <c:h val="0.67418827846607765"/>
        </c:manualLayout>
      </c:layout>
      <c:barChart>
        <c:barDir val="col"/>
        <c:grouping val="clustered"/>
        <c:varyColors val="0"/>
        <c:ser>
          <c:idx val="0"/>
          <c:order val="0"/>
          <c:tx>
            <c:strRef>
              <c:f>'Balanza comercial Japón'!$B$2:$D$2</c:f>
              <c:strCache>
                <c:ptCount val="1"/>
                <c:pt idx="0">
                  <c:v>Exportaciones</c:v>
                </c:pt>
              </c:strCache>
            </c:strRef>
          </c:tx>
          <c:spPr>
            <a:gradFill rotWithShape="1">
              <a:gsLst>
                <a:gs pos="0">
                  <a:srgbClr val="9BBB59">
                    <a:satMod val="103000"/>
                    <a:lumMod val="102000"/>
                    <a:tint val="94000"/>
                  </a:srgbClr>
                </a:gs>
                <a:gs pos="50000">
                  <a:srgbClr val="9BBB59">
                    <a:satMod val="110000"/>
                    <a:lumMod val="100000"/>
                    <a:shade val="100000"/>
                  </a:srgbClr>
                </a:gs>
                <a:gs pos="100000">
                  <a:srgbClr val="9BBB59">
                    <a:lumMod val="99000"/>
                    <a:satMod val="120000"/>
                    <a:shade val="78000"/>
                  </a:srgbClr>
                </a:gs>
              </a:gsLst>
              <a:lin ang="5400000" scaled="0"/>
            </a:gradFill>
            <a:ln w="6350" cap="flat" cmpd="sng" algn="ctr">
              <a:noFill/>
              <a:prstDash val="solid"/>
              <a:miter lim="800000"/>
            </a:ln>
            <a:effectLst/>
          </c:spPr>
          <c:invertIfNegative val="0"/>
          <c:dPt>
            <c:idx val="4"/>
            <c:invertIfNegative val="0"/>
            <c:bubble3D val="0"/>
            <c:spPr>
              <a:solidFill>
                <a:srgbClr val="9BBB59">
                  <a:lumMod val="60000"/>
                  <a:lumOff val="40000"/>
                </a:srgbClr>
              </a:solidFill>
              <a:ln w="6350" cap="flat" cmpd="sng" algn="ctr">
                <a:noFill/>
                <a:prstDash val="solid"/>
                <a:miter lim="800000"/>
              </a:ln>
              <a:effectLst/>
            </c:spPr>
          </c:dPt>
          <c:dLbls>
            <c:dLbl>
              <c:idx val="2"/>
              <c:layout>
                <c:manualLayout>
                  <c:x val="-6.1504665637391867E-3"/>
                  <c:y val="8.8175094909727879E-3"/>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6.1504665637391867E-3"/>
                  <c:y val="8.8175094909728208E-3"/>
                </c:manualLayout>
              </c:layout>
              <c:showLegendKey val="0"/>
              <c:showVal val="1"/>
              <c:showCatName val="0"/>
              <c:showSerName val="0"/>
              <c:showPercent val="0"/>
              <c:showBubbleSize val="0"/>
              <c:extLst>
                <c:ext xmlns:c15="http://schemas.microsoft.com/office/drawing/2012/chart" uri="{CE6537A1-D6FC-4f65-9D91-7224C49458BB}"/>
              </c:extLst>
            </c:dLbl>
            <c:numFmt formatCode="#,##0" sourceLinked="0"/>
            <c:spPr>
              <a:noFill/>
              <a:ln>
                <a:noFill/>
              </a:ln>
              <a:effectLst/>
            </c:spPr>
            <c:txPr>
              <a:bodyPr rot="0" spcFirstLastPara="1" vertOverflow="ellipsis" vert="horz" wrap="square" anchor="ctr" anchorCtr="1"/>
              <a:lstStyle/>
              <a:p>
                <a:pPr>
                  <a:defRPr lang="es-ES" sz="1600" b="1" i="0" u="none" strike="noStrike" kern="1200" baseline="0">
                    <a:solidFill>
                      <a:schemeClr val="tx1">
                        <a:lumMod val="85000"/>
                        <a:lumOff val="15000"/>
                      </a:schemeClr>
                    </a:solidFill>
                    <a:latin typeface="+mn-lt"/>
                    <a:ea typeface="+mn-ea"/>
                    <a:cs typeface="+mn-cs"/>
                  </a:defRPr>
                </a:pPr>
                <a:endParaRPr lang="es-EC"/>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'Balanza comercial Japón'!$A$4:$A$10</c15:sqref>
                  </c15:fullRef>
                </c:ext>
              </c:extLst>
              <c:f>'Balanza comercial Japón'!$A$6:$A$10</c:f>
              <c:strCache>
                <c:ptCount val="5"/>
                <c:pt idx="0">
                  <c:v>2015</c:v>
                </c:pt>
                <c:pt idx="1">
                  <c:v>2016</c:v>
                </c:pt>
                <c:pt idx="2">
                  <c:v>2017</c:v>
                </c:pt>
                <c:pt idx="3">
                  <c:v>2017 
ene-may</c:v>
                </c:pt>
                <c:pt idx="4">
                  <c:v>2018 
ene-may</c:v>
                </c:pt>
              </c:strCache>
            </c:strRef>
          </c:cat>
          <c:val>
            <c:numRef>
              <c:extLst>
                <c:ext xmlns:c15="http://schemas.microsoft.com/office/drawing/2012/chart" uri="{02D57815-91ED-43cb-92C2-25804820EDAC}">
                  <c15:fullRef>
                    <c15:sqref>'Balanza comercial Japón'!$K$4:$K$10</c15:sqref>
                  </c15:fullRef>
                </c:ext>
              </c:extLst>
              <c:f>'Balanza comercial Japón'!$K$6:$K$10</c:f>
              <c:numCache>
                <c:formatCode>##,##0.0,</c:formatCode>
                <c:ptCount val="5"/>
                <c:pt idx="0">
                  <c:v>330892.54942599998</c:v>
                </c:pt>
                <c:pt idx="1">
                  <c:v>319575.89609500003</c:v>
                </c:pt>
                <c:pt idx="2">
                  <c:v>389043.82855100004</c:v>
                </c:pt>
                <c:pt idx="3">
                  <c:v>131205.30962099999</c:v>
                </c:pt>
                <c:pt idx="4">
                  <c:v>139720.75098800001</c:v>
                </c:pt>
              </c:numCache>
            </c:numRef>
          </c:val>
          <c:extLst xmlns:c16r2="http://schemas.microsoft.com/office/drawing/2015/06/chart">
            <c:ext xmlns:c16="http://schemas.microsoft.com/office/drawing/2014/chart" uri="{C3380CC4-5D6E-409C-BE32-E72D297353CC}">
              <c16:uniqueId val="{00000000-6ECF-401D-9732-2A2A012D0342}"/>
            </c:ext>
          </c:extLst>
        </c:ser>
        <c:ser>
          <c:idx val="1"/>
          <c:order val="1"/>
          <c:tx>
            <c:strRef>
              <c:f>'Balanza comercial Japón'!$E$2:$G$2</c:f>
              <c:strCache>
                <c:ptCount val="1"/>
                <c:pt idx="0">
                  <c:v>Importaciones</c:v>
                </c:pt>
              </c:strCache>
            </c:strRef>
          </c:tx>
          <c:spPr>
            <a:solidFill>
              <a:srgbClr val="0070C0"/>
            </a:solidFill>
            <a:ln>
              <a:noFill/>
            </a:ln>
            <a:effectLst/>
          </c:spPr>
          <c:invertIfNegative val="0"/>
          <c:dPt>
            <c:idx val="4"/>
            <c:invertIfNegative val="0"/>
            <c:bubble3D val="0"/>
            <c:spPr>
              <a:solidFill>
                <a:srgbClr val="4F81BD">
                  <a:lumMod val="60000"/>
                  <a:lumOff val="40000"/>
                </a:srgbClr>
              </a:solidFill>
              <a:ln>
                <a:noFill/>
              </a:ln>
              <a:effectLst/>
            </c:spPr>
          </c:dPt>
          <c:dLbls>
            <c:dLbl>
              <c:idx val="2"/>
              <c:layout>
                <c:manualLayout>
                  <c:x val="9.2256998456088021E-3"/>
                  <c:y val="2.6452528472918492E-2"/>
                </c:manualLayout>
              </c:layout>
              <c:dLblPos val="outEnd"/>
              <c:showLegendKey val="0"/>
              <c:showVal val="1"/>
              <c:showCatName val="0"/>
              <c:showSerName val="0"/>
              <c:showPercent val="0"/>
              <c:showBubbleSize val="0"/>
              <c:extLst>
                <c:ext xmlns:c15="http://schemas.microsoft.com/office/drawing/2012/chart" uri="{CE6537A1-D6FC-4f65-9D91-7224C49458BB}"/>
              </c:extLst>
            </c:dLbl>
            <c:dLbl>
              <c:idx val="4"/>
              <c:layout>
                <c:manualLayout>
                  <c:x val="6.1504665637391867E-3"/>
                  <c:y val="4.4087547454864104E-3"/>
                </c:manualLayout>
              </c:layout>
              <c:dLblPos val="outEnd"/>
              <c:showLegendKey val="0"/>
              <c:showVal val="1"/>
              <c:showCatName val="0"/>
              <c:showSerName val="0"/>
              <c:showPercent val="0"/>
              <c:showBubbleSize val="0"/>
              <c:extLst>
                <c:ext xmlns:c15="http://schemas.microsoft.com/office/drawing/2012/chart" uri="{CE6537A1-D6FC-4f65-9D91-7224C49458BB}"/>
              </c:extLst>
            </c:dLbl>
            <c:dLbl>
              <c:idx val="5"/>
              <c:layout>
                <c:manualLayout>
                  <c:x val="6.1504665637391867E-3"/>
                  <c:y val="4.4087547454864104E-3"/>
                </c:manualLayout>
              </c:layout>
              <c:dLblPos val="outEnd"/>
              <c:showLegendKey val="0"/>
              <c:showVal val="1"/>
              <c:showCatName val="0"/>
              <c:showSerName val="0"/>
              <c:showPercent val="0"/>
              <c:showBubbleSize val="0"/>
              <c:extLst>
                <c:ext xmlns:c15="http://schemas.microsoft.com/office/drawing/2012/chart" uri="{CE6537A1-D6FC-4f65-9D91-7224C49458BB}"/>
              </c:extLst>
            </c:dLbl>
            <c:numFmt formatCode="#,##0" sourceLinked="0"/>
            <c:spPr>
              <a:noFill/>
              <a:ln>
                <a:noFill/>
              </a:ln>
              <a:effectLst/>
            </c:spPr>
            <c:txPr>
              <a:bodyPr rot="0" spcFirstLastPara="1" vertOverflow="ellipsis" vert="horz" wrap="square" anchor="ctr" anchorCtr="1"/>
              <a:lstStyle/>
              <a:p>
                <a:pPr>
                  <a:defRPr lang="es-ES" sz="1600" b="1" i="0" u="none" strike="noStrike" kern="1200" baseline="0">
                    <a:solidFill>
                      <a:schemeClr val="tx1">
                        <a:lumMod val="85000"/>
                        <a:lumOff val="15000"/>
                      </a:schemeClr>
                    </a:solidFill>
                    <a:latin typeface="+mn-lt"/>
                    <a:ea typeface="+mn-ea"/>
                    <a:cs typeface="+mn-cs"/>
                  </a:defRPr>
                </a:pPr>
                <a:endParaRPr lang="es-EC"/>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'Balanza comercial Japón'!$A$4:$A$10</c15:sqref>
                  </c15:fullRef>
                </c:ext>
              </c:extLst>
              <c:f>'Balanza comercial Japón'!$A$6:$A$10</c:f>
              <c:strCache>
                <c:ptCount val="5"/>
                <c:pt idx="0">
                  <c:v>2015</c:v>
                </c:pt>
                <c:pt idx="1">
                  <c:v>2016</c:v>
                </c:pt>
                <c:pt idx="2">
                  <c:v>2017</c:v>
                </c:pt>
                <c:pt idx="3">
                  <c:v>2017 
ene-may</c:v>
                </c:pt>
                <c:pt idx="4">
                  <c:v>2018 
ene-may</c:v>
                </c:pt>
              </c:strCache>
            </c:strRef>
          </c:cat>
          <c:val>
            <c:numRef>
              <c:extLst>
                <c:ext xmlns:c15="http://schemas.microsoft.com/office/drawing/2012/chart" uri="{02D57815-91ED-43cb-92C2-25804820EDAC}">
                  <c15:fullRef>
                    <c15:sqref>'Balanza comercial Japón'!$N$4:$N$10</c15:sqref>
                  </c15:fullRef>
                </c:ext>
              </c:extLst>
              <c:f>'Balanza comercial Japón'!$N$6:$N$10</c:f>
              <c:numCache>
                <c:formatCode>##,##0.0,</c:formatCode>
                <c:ptCount val="5"/>
                <c:pt idx="0">
                  <c:v>445725.52159000002</c:v>
                </c:pt>
                <c:pt idx="1">
                  <c:v>274059.88381800003</c:v>
                </c:pt>
                <c:pt idx="2">
                  <c:v>385641.86337599996</c:v>
                </c:pt>
                <c:pt idx="3">
                  <c:v>145576.029232</c:v>
                </c:pt>
                <c:pt idx="4">
                  <c:v>173834.15596900001</c:v>
                </c:pt>
              </c:numCache>
            </c:numRef>
          </c:val>
          <c:extLst xmlns:c16r2="http://schemas.microsoft.com/office/drawing/2015/06/chart">
            <c:ext xmlns:c16="http://schemas.microsoft.com/office/drawing/2014/chart" uri="{C3380CC4-5D6E-409C-BE32-E72D297353CC}">
              <c16:uniqueId val="{00000001-6ECF-401D-9732-2A2A012D0342}"/>
            </c:ext>
          </c:extLst>
        </c:ser>
        <c:ser>
          <c:idx val="2"/>
          <c:order val="2"/>
          <c:tx>
            <c:strRef>
              <c:f>'Balanza comercial Japón'!$O$2:$Q$2</c:f>
              <c:strCache>
                <c:ptCount val="1"/>
                <c:pt idx="0">
                  <c:v>Balanza comercial</c:v>
                </c:pt>
              </c:strCache>
            </c:strRef>
          </c:tx>
          <c:spPr>
            <a:solidFill>
              <a:srgbClr val="C0504D"/>
            </a:solidFill>
            <a:ln>
              <a:noFill/>
            </a:ln>
            <a:effectLst/>
          </c:spPr>
          <c:invertIfNegative val="0"/>
          <c:dPt>
            <c:idx val="4"/>
            <c:invertIfNegative val="0"/>
            <c:bubble3D val="0"/>
            <c:spPr>
              <a:solidFill>
                <a:srgbClr val="C0504D">
                  <a:lumMod val="40000"/>
                  <a:lumOff val="60000"/>
                </a:srgbClr>
              </a:solidFill>
              <a:ln>
                <a:noFill/>
              </a:ln>
              <a:effectLst/>
            </c:spPr>
          </c:dPt>
          <c:dLbls>
            <c:dLbl>
              <c:idx val="1"/>
              <c:layout>
                <c:manualLayout>
                  <c:x val="1.8414296573584026E-3"/>
                  <c:y val="1.3889063867016735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6ECF-401D-9732-2A2A012D0342}"/>
                </c:ext>
                <c:ext xmlns:c15="http://schemas.microsoft.com/office/drawing/2012/chart" uri="{CE6537A1-D6FC-4f65-9D91-7224C49458BB}"/>
              </c:extLst>
            </c:dLbl>
            <c:dLbl>
              <c:idx val="5"/>
              <c:numFmt formatCode="#,##0.0" sourceLinked="0"/>
              <c:spPr>
                <a:noFill/>
                <a:ln>
                  <a:noFill/>
                </a:ln>
                <a:effectLst/>
              </c:spPr>
              <c:txPr>
                <a:bodyPr rot="0" spcFirstLastPara="1" vertOverflow="ellipsis" vert="horz" wrap="square" anchor="ctr" anchorCtr="1"/>
                <a:lstStyle/>
                <a:p>
                  <a:pPr>
                    <a:defRPr lang="es-ES" sz="1600" b="1" i="0" u="none" strike="noStrike" kern="1200" baseline="0">
                      <a:solidFill>
                        <a:schemeClr val="tx1">
                          <a:lumMod val="85000"/>
                          <a:lumOff val="15000"/>
                        </a:schemeClr>
                      </a:solidFill>
                      <a:latin typeface="+mn-lt"/>
                      <a:ea typeface="+mn-ea"/>
                      <a:cs typeface="+mn-cs"/>
                    </a:defRPr>
                  </a:pPr>
                  <a:endParaRPr lang="es-EC"/>
                </a:p>
              </c:txPr>
              <c:showLegendKey val="0"/>
              <c:showVal val="1"/>
              <c:showCatName val="0"/>
              <c:showSerName val="0"/>
              <c:showPercent val="0"/>
              <c:showBubbleSize val="0"/>
            </c:dLbl>
            <c:numFmt formatCode="#,##0" sourceLinked="0"/>
            <c:spPr>
              <a:noFill/>
              <a:ln>
                <a:noFill/>
              </a:ln>
              <a:effectLst/>
            </c:spPr>
            <c:txPr>
              <a:bodyPr rot="0" spcFirstLastPara="1" vertOverflow="ellipsis" vert="horz" wrap="square" anchor="ctr" anchorCtr="1"/>
              <a:lstStyle/>
              <a:p>
                <a:pPr>
                  <a:defRPr lang="es-ES" sz="1600" b="1" i="0" u="none" strike="noStrike" kern="1200" baseline="0">
                    <a:solidFill>
                      <a:schemeClr val="tx1">
                        <a:lumMod val="85000"/>
                        <a:lumOff val="15000"/>
                      </a:schemeClr>
                    </a:solidFill>
                    <a:latin typeface="+mn-lt"/>
                    <a:ea typeface="+mn-ea"/>
                    <a:cs typeface="+mn-cs"/>
                  </a:defRPr>
                </a:pPr>
                <a:endParaRPr lang="es-EC"/>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'Balanza comercial Japón'!$A$4:$A$10</c15:sqref>
                  </c15:fullRef>
                </c:ext>
              </c:extLst>
              <c:f>'Balanza comercial Japón'!$A$6:$A$10</c:f>
              <c:strCache>
                <c:ptCount val="5"/>
                <c:pt idx="0">
                  <c:v>2015</c:v>
                </c:pt>
                <c:pt idx="1">
                  <c:v>2016</c:v>
                </c:pt>
                <c:pt idx="2">
                  <c:v>2017</c:v>
                </c:pt>
                <c:pt idx="3">
                  <c:v>2017 
ene-may</c:v>
                </c:pt>
                <c:pt idx="4">
                  <c:v>2018 
ene-may</c:v>
                </c:pt>
              </c:strCache>
            </c:strRef>
          </c:cat>
          <c:val>
            <c:numRef>
              <c:extLst>
                <c:ext xmlns:c15="http://schemas.microsoft.com/office/drawing/2012/chart" uri="{02D57815-91ED-43cb-92C2-25804820EDAC}">
                  <c15:fullRef>
                    <c15:sqref>'Balanza comercial Japón'!$Q$4:$Q$10</c15:sqref>
                  </c15:fullRef>
                </c:ext>
              </c:extLst>
              <c:f>'Balanza comercial Japón'!$Q$6:$Q$10</c:f>
              <c:numCache>
                <c:formatCode>##,##0.0,</c:formatCode>
                <c:ptCount val="5"/>
                <c:pt idx="0">
                  <c:v>-114832.97216400004</c:v>
                </c:pt>
                <c:pt idx="1">
                  <c:v>45516.012277000002</c:v>
                </c:pt>
                <c:pt idx="2">
                  <c:v>3401.9651750000776</c:v>
                </c:pt>
                <c:pt idx="3">
                  <c:v>-14370.719611000008</c:v>
                </c:pt>
                <c:pt idx="4">
                  <c:v>-34113.404981</c:v>
                </c:pt>
              </c:numCache>
            </c:numRef>
          </c:val>
          <c:extLst xmlns:c16r2="http://schemas.microsoft.com/office/drawing/2015/06/chart">
            <c:ext xmlns:c16="http://schemas.microsoft.com/office/drawing/2014/chart" uri="{C3380CC4-5D6E-409C-BE32-E72D297353CC}">
              <c16:uniqueId val="{00000002-6ECF-401D-9732-2A2A012D0342}"/>
            </c:ext>
          </c:extLst>
        </c:ser>
        <c:dLbls>
          <c:showLegendKey val="0"/>
          <c:showVal val="0"/>
          <c:showCatName val="0"/>
          <c:showSerName val="0"/>
          <c:showPercent val="0"/>
          <c:showBubbleSize val="0"/>
        </c:dLbls>
        <c:gapWidth val="100"/>
        <c:axId val="538648928"/>
        <c:axId val="538665168"/>
      </c:barChart>
      <c:catAx>
        <c:axId val="5386489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s-ES" sz="1600" b="1" i="0" u="none" strike="noStrike" kern="1200" baseline="0">
                <a:solidFill>
                  <a:schemeClr val="tx1">
                    <a:lumMod val="85000"/>
                    <a:lumOff val="15000"/>
                  </a:schemeClr>
                </a:solidFill>
                <a:latin typeface="+mn-lt"/>
                <a:ea typeface="+mn-ea"/>
                <a:cs typeface="+mn-cs"/>
              </a:defRPr>
            </a:pPr>
            <a:endParaRPr lang="es-EC"/>
          </a:p>
        </c:txPr>
        <c:crossAx val="538665168"/>
        <c:crosses val="autoZero"/>
        <c:auto val="1"/>
        <c:lblAlgn val="ctr"/>
        <c:lblOffset val="100"/>
        <c:noMultiLvlLbl val="0"/>
      </c:catAx>
      <c:valAx>
        <c:axId val="538665168"/>
        <c:scaling>
          <c:orientation val="minMax"/>
        </c:scaling>
        <c:delete val="1"/>
        <c:axPos val="l"/>
        <c:numFmt formatCode="#,##0" sourceLinked="0"/>
        <c:majorTickMark val="none"/>
        <c:minorTickMark val="none"/>
        <c:tickLblPos val="nextTo"/>
        <c:crossAx val="538648928"/>
        <c:crosses val="autoZero"/>
        <c:crossBetween val="between"/>
        <c:dispUnits>
          <c:builtInUnit val="thousands"/>
          <c:dispUnitsLbl>
            <c:layout>
              <c:manualLayout>
                <c:xMode val="edge"/>
                <c:yMode val="edge"/>
                <c:x val="3.5938903863432224E-3"/>
                <c:y val="0.10648148148148177"/>
              </c:manualLayout>
            </c:layout>
            <c:tx>
              <c:rich>
                <a:bodyPr rot="-5400000" spcFirstLastPara="1" vertOverflow="ellipsis" vert="horz" wrap="square" anchor="ctr" anchorCtr="1"/>
                <a:lstStyle/>
                <a:p>
                  <a:pPr>
                    <a:defRPr lang="es-ES" sz="1600" b="1" i="0" u="none" strike="noStrike" kern="1200" baseline="0">
                      <a:solidFill>
                        <a:schemeClr val="tx1">
                          <a:lumMod val="85000"/>
                          <a:lumOff val="15000"/>
                        </a:schemeClr>
                      </a:solidFill>
                      <a:latin typeface="+mn-lt"/>
                      <a:ea typeface="+mn-ea"/>
                      <a:cs typeface="+mn-cs"/>
                    </a:defRPr>
                  </a:pPr>
                  <a:r>
                    <a:rPr lang="es-MX"/>
                    <a:t>Millones de USD FOB</a:t>
                  </a:r>
                </a:p>
              </c:rich>
            </c:tx>
            <c:spPr>
              <a:noFill/>
              <a:ln>
                <a:noFill/>
              </a:ln>
              <a:effectLst/>
            </c:spPr>
          </c:dispUnitsLbl>
        </c:dispUnits>
      </c:valAx>
      <c:spPr>
        <a:noFill/>
        <a:ln>
          <a:noFill/>
        </a:ln>
        <a:effectLst/>
      </c:spPr>
    </c:plotArea>
    <c:legend>
      <c:legendPos val="b"/>
      <c:layout>
        <c:manualLayout>
          <c:xMode val="edge"/>
          <c:yMode val="edge"/>
          <c:x val="0.20881846736371071"/>
          <c:y val="0.90887314085739257"/>
          <c:w val="0.58236306527257786"/>
          <c:h val="9.1126859142607625E-2"/>
        </c:manualLayout>
      </c:layout>
      <c:overlay val="0"/>
      <c:spPr>
        <a:noFill/>
        <a:ln>
          <a:noFill/>
        </a:ln>
        <a:effectLst/>
      </c:spPr>
      <c:txPr>
        <a:bodyPr rot="0" spcFirstLastPara="1" vertOverflow="ellipsis" vert="horz" wrap="square" anchor="ctr" anchorCtr="1"/>
        <a:lstStyle/>
        <a:p>
          <a:pPr>
            <a:defRPr lang="es-ES" sz="1600" b="1" i="0" u="none" strike="noStrike" kern="1200" baseline="0">
              <a:solidFill>
                <a:schemeClr val="tx1">
                  <a:lumMod val="85000"/>
                  <a:lumOff val="15000"/>
                </a:schemeClr>
              </a:solidFill>
              <a:latin typeface="+mn-lt"/>
              <a:ea typeface="+mn-ea"/>
              <a:cs typeface="+mn-cs"/>
            </a:defRPr>
          </a:pPr>
          <a:endParaRPr lang="es-EC"/>
        </a:p>
      </c:txPr>
    </c:legend>
    <c:plotVisOnly val="1"/>
    <c:dispBlanksAs val="gap"/>
    <c:showDLblsOverMax val="0"/>
  </c:chart>
  <c:spPr>
    <a:noFill/>
    <a:ln w="9525" cap="flat" cmpd="sng" algn="ctr">
      <a:noFill/>
      <a:round/>
    </a:ln>
    <a:effectLst/>
  </c:spPr>
  <c:txPr>
    <a:bodyPr/>
    <a:lstStyle/>
    <a:p>
      <a:pPr>
        <a:defRPr sz="1600" b="1">
          <a:solidFill>
            <a:schemeClr val="tx1">
              <a:lumMod val="85000"/>
              <a:lumOff val="15000"/>
            </a:schemeClr>
          </a:solidFill>
        </a:defRPr>
      </a:pPr>
      <a:endParaRPr lang="es-EC"/>
    </a:p>
  </c:txPr>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1272478108378051E-2"/>
          <c:y val="5.0925925925925923E-2"/>
          <c:w val="0.95636763988572226"/>
          <c:h val="0.70865323046835138"/>
        </c:manualLayout>
      </c:layout>
      <c:barChart>
        <c:barDir val="col"/>
        <c:grouping val="clustered"/>
        <c:varyColors val="0"/>
        <c:ser>
          <c:idx val="0"/>
          <c:order val="0"/>
          <c:tx>
            <c:strRef>
              <c:f>'Intensidad tecnologica (2)'!$A$3:$A$6</c:f>
              <c:strCache>
                <c:ptCount val="1"/>
                <c:pt idx="0">
                  <c:v>Exportaciones</c:v>
                </c:pt>
              </c:strCache>
            </c:strRef>
          </c:tx>
          <c:spPr>
            <a:solidFill>
              <a:schemeClr val="accent3"/>
            </a:solidFill>
            <a:ln>
              <a:noFill/>
            </a:ln>
            <a:effectLst/>
          </c:spPr>
          <c:invertIfNegative val="0"/>
          <c:dLbls>
            <c:spPr>
              <a:noFill/>
              <a:ln>
                <a:noFill/>
              </a:ln>
              <a:effectLst/>
            </c:spPr>
            <c:txPr>
              <a:bodyPr rot="0" vert="horz"/>
              <a:lstStyle/>
              <a:p>
                <a:pPr>
                  <a:defRPr lang="es-ES"/>
                </a:pPr>
                <a:endParaRPr lang="es-EC"/>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'Intensidad tecnologica (2)'!$C$2:$H$2</c15:sqref>
                  </c15:fullRef>
                </c:ext>
              </c:extLst>
              <c:f>'Intensidad tecnologica (2)'!$E$2:$H$2</c:f>
              <c:strCache>
                <c:ptCount val="4"/>
                <c:pt idx="0">
                  <c:v>2015</c:v>
                </c:pt>
                <c:pt idx="1">
                  <c:v>2016</c:v>
                </c:pt>
                <c:pt idx="2">
                  <c:v>2017</c:v>
                </c:pt>
                <c:pt idx="3">
                  <c:v>2018 
ene-may</c:v>
                </c:pt>
              </c:strCache>
            </c:strRef>
          </c:cat>
          <c:val>
            <c:numRef>
              <c:extLst>
                <c:ext xmlns:c15="http://schemas.microsoft.com/office/drawing/2012/chart" uri="{02D57815-91ED-43cb-92C2-25804820EDAC}">
                  <c15:fullRef>
                    <c15:sqref>'Intensidad tecnologica (2)'!$C$6:$H$6</c15:sqref>
                  </c15:fullRef>
                </c:ext>
              </c:extLst>
              <c:f>'Intensidad tecnologica (2)'!$E$6:$H$6</c:f>
              <c:numCache>
                <c:formatCode>##,##0.0,</c:formatCode>
                <c:ptCount val="4"/>
                <c:pt idx="0">
                  <c:v>6000.82881</c:v>
                </c:pt>
                <c:pt idx="1">
                  <c:v>4235.3761000000004</c:v>
                </c:pt>
                <c:pt idx="2">
                  <c:v>3145.0470110000001</c:v>
                </c:pt>
                <c:pt idx="3">
                  <c:v>1176.18317</c:v>
                </c:pt>
              </c:numCache>
            </c:numRef>
          </c:val>
        </c:ser>
        <c:ser>
          <c:idx val="1"/>
          <c:order val="1"/>
          <c:tx>
            <c:strRef>
              <c:f>'Intensidad tecnologica (2)'!$A$7:$A$10</c:f>
              <c:strCache>
                <c:ptCount val="1"/>
                <c:pt idx="0">
                  <c:v>Importaciones</c:v>
                </c:pt>
              </c:strCache>
            </c:strRef>
          </c:tx>
          <c:spPr>
            <a:solidFill>
              <a:schemeClr val="accent1"/>
            </a:solidFill>
            <a:ln>
              <a:noFill/>
            </a:ln>
            <a:effectLst/>
          </c:spPr>
          <c:invertIfNegative val="0"/>
          <c:dLbls>
            <c:spPr>
              <a:noFill/>
              <a:ln>
                <a:noFill/>
              </a:ln>
              <a:effectLst/>
            </c:spPr>
            <c:txPr>
              <a:bodyPr rot="0" vert="horz"/>
              <a:lstStyle/>
              <a:p>
                <a:pPr>
                  <a:defRPr lang="es-ES"/>
                </a:pPr>
                <a:endParaRPr lang="es-EC"/>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'Intensidad tecnologica (2)'!$C$2:$H$2</c15:sqref>
                  </c15:fullRef>
                </c:ext>
              </c:extLst>
              <c:f>'Intensidad tecnologica (2)'!$E$2:$H$2</c:f>
              <c:strCache>
                <c:ptCount val="4"/>
                <c:pt idx="0">
                  <c:v>2015</c:v>
                </c:pt>
                <c:pt idx="1">
                  <c:v>2016</c:v>
                </c:pt>
                <c:pt idx="2">
                  <c:v>2017</c:v>
                </c:pt>
                <c:pt idx="3">
                  <c:v>2018 
ene-may</c:v>
                </c:pt>
              </c:strCache>
            </c:strRef>
          </c:cat>
          <c:val>
            <c:numRef>
              <c:extLst>
                <c:ext xmlns:c15="http://schemas.microsoft.com/office/drawing/2012/chart" uri="{02D57815-91ED-43cb-92C2-25804820EDAC}">
                  <c15:fullRef>
                    <c15:sqref>'Intensidad tecnologica (2)'!$C$10:$H$10</c15:sqref>
                  </c15:fullRef>
                </c:ext>
              </c:extLst>
              <c:f>'Intensidad tecnologica (2)'!$E$10:$H$10</c:f>
              <c:numCache>
                <c:formatCode>##,##0.0,</c:formatCode>
                <c:ptCount val="4"/>
                <c:pt idx="0">
                  <c:v>425183.47761599999</c:v>
                </c:pt>
                <c:pt idx="1">
                  <c:v>260767.46438600001</c:v>
                </c:pt>
                <c:pt idx="2">
                  <c:v>369632.48952900001</c:v>
                </c:pt>
                <c:pt idx="3">
                  <c:v>168353.267024</c:v>
                </c:pt>
              </c:numCache>
            </c:numRef>
          </c:val>
        </c:ser>
        <c:ser>
          <c:idx val="2"/>
          <c:order val="2"/>
          <c:tx>
            <c:strRef>
              <c:f>'Intensidad tecnologica (2)'!$B$14</c:f>
              <c:strCache>
                <c:ptCount val="1"/>
                <c:pt idx="0">
                  <c:v>Balanza comercial </c:v>
                </c:pt>
              </c:strCache>
            </c:strRef>
          </c:tx>
          <c:spPr>
            <a:solidFill>
              <a:srgbClr val="C00000"/>
            </a:solidFill>
            <a:ln>
              <a:noFill/>
            </a:ln>
            <a:effectLst/>
          </c:spPr>
          <c:invertIfNegative val="0"/>
          <c:dLbls>
            <c:spPr>
              <a:noFill/>
              <a:ln>
                <a:noFill/>
              </a:ln>
              <a:effectLst/>
            </c:spPr>
            <c:txPr>
              <a:bodyPr rot="0" vert="horz"/>
              <a:lstStyle/>
              <a:p>
                <a:pPr>
                  <a:defRPr lang="es-ES"/>
                </a:pPr>
                <a:endParaRPr lang="es-EC"/>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'Intensidad tecnologica (2)'!$C$2:$H$2</c15:sqref>
                  </c15:fullRef>
                </c:ext>
              </c:extLst>
              <c:f>'Intensidad tecnologica (2)'!$E$2:$H$2</c:f>
              <c:strCache>
                <c:ptCount val="4"/>
                <c:pt idx="0">
                  <c:v>2015</c:v>
                </c:pt>
                <c:pt idx="1">
                  <c:v>2016</c:v>
                </c:pt>
                <c:pt idx="2">
                  <c:v>2017</c:v>
                </c:pt>
                <c:pt idx="3">
                  <c:v>2018 
ene-may</c:v>
                </c:pt>
              </c:strCache>
            </c:strRef>
          </c:cat>
          <c:val>
            <c:numRef>
              <c:extLst>
                <c:ext xmlns:c15="http://schemas.microsoft.com/office/drawing/2012/chart" uri="{02D57815-91ED-43cb-92C2-25804820EDAC}">
                  <c15:fullRef>
                    <c15:sqref>'Intensidad tecnologica (2)'!$C$14:$H$14</c15:sqref>
                  </c15:fullRef>
                </c:ext>
              </c:extLst>
              <c:f>'Intensidad tecnologica (2)'!$E$14:$H$14</c:f>
              <c:numCache>
                <c:formatCode>#,##0.0,</c:formatCode>
                <c:ptCount val="4"/>
                <c:pt idx="0">
                  <c:v>-419182.64880600001</c:v>
                </c:pt>
                <c:pt idx="1">
                  <c:v>-256532.08828600001</c:v>
                </c:pt>
                <c:pt idx="2">
                  <c:v>-366487.44251800003</c:v>
                </c:pt>
                <c:pt idx="3">
                  <c:v>-167177.083854</c:v>
                </c:pt>
              </c:numCache>
            </c:numRef>
          </c:val>
        </c:ser>
        <c:dLbls>
          <c:showLegendKey val="0"/>
          <c:showVal val="0"/>
          <c:showCatName val="0"/>
          <c:showSerName val="0"/>
          <c:showPercent val="0"/>
          <c:showBubbleSize val="0"/>
        </c:dLbls>
        <c:gapWidth val="80"/>
        <c:axId val="523654304"/>
        <c:axId val="523625744"/>
      </c:barChart>
      <c:catAx>
        <c:axId val="523654304"/>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vert="horz"/>
          <a:lstStyle/>
          <a:p>
            <a:pPr>
              <a:defRPr lang="es-ES"/>
            </a:pPr>
            <a:endParaRPr lang="es-EC"/>
          </a:p>
        </c:txPr>
        <c:crossAx val="523625744"/>
        <c:crosses val="autoZero"/>
        <c:auto val="1"/>
        <c:lblAlgn val="ctr"/>
        <c:lblOffset val="100"/>
        <c:noMultiLvlLbl val="0"/>
      </c:catAx>
      <c:valAx>
        <c:axId val="523625744"/>
        <c:scaling>
          <c:orientation val="minMax"/>
        </c:scaling>
        <c:delete val="1"/>
        <c:axPos val="l"/>
        <c:numFmt formatCode="##,##0.0," sourceLinked="1"/>
        <c:majorTickMark val="none"/>
        <c:minorTickMark val="none"/>
        <c:tickLblPos val="nextTo"/>
        <c:crossAx val="523654304"/>
        <c:crosses val="autoZero"/>
        <c:crossBetween val="between"/>
      </c:valAx>
      <c:spPr>
        <a:noFill/>
        <a:ln>
          <a:noFill/>
        </a:ln>
        <a:effectLst/>
      </c:spPr>
    </c:plotArea>
    <c:legend>
      <c:legendPos val="b"/>
      <c:layout>
        <c:manualLayout>
          <c:xMode val="edge"/>
          <c:yMode val="edge"/>
          <c:x val="0.21185534109121332"/>
          <c:y val="0.92187445319335148"/>
          <c:w val="0.5715693679882935"/>
          <c:h val="7.8125546806649182E-2"/>
        </c:manualLayout>
      </c:layout>
      <c:overlay val="0"/>
      <c:spPr>
        <a:noFill/>
        <a:ln>
          <a:noFill/>
        </a:ln>
        <a:effectLst/>
      </c:spPr>
      <c:txPr>
        <a:bodyPr rot="0" vert="horz"/>
        <a:lstStyle/>
        <a:p>
          <a:pPr>
            <a:defRPr lang="es-ES"/>
          </a:pPr>
          <a:endParaRPr lang="es-EC"/>
        </a:p>
      </c:txPr>
    </c:legend>
    <c:plotVisOnly val="1"/>
    <c:dispBlanksAs val="gap"/>
    <c:showDLblsOverMax val="0"/>
  </c:chart>
  <c:spPr>
    <a:noFill/>
    <a:ln w="9525" cap="flat" cmpd="sng" algn="ctr">
      <a:noFill/>
      <a:round/>
    </a:ln>
    <a:effectLst/>
  </c:spPr>
  <c:txPr>
    <a:bodyPr/>
    <a:lstStyle/>
    <a:p>
      <a:pPr>
        <a:defRPr sz="1400">
          <a:solidFill>
            <a:schemeClr val="tx1"/>
          </a:solidFill>
        </a:defRPr>
      </a:pPr>
      <a:endParaRPr lang="es-EC"/>
    </a:p>
  </c:txPr>
  <c:externalData r:id="rId2">
    <c:autoUpdate val="0"/>
  </c:externalData>
  <c:userShapes r:id="rId3"/>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'Trade_Map_-_Lista_de_los_produc'!$H$15</c:f>
              <c:strCache>
                <c:ptCount val="1"/>
                <c:pt idx="0">
                  <c:v>Exportaciones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lang="es-ES" sz="2000" b="0" i="0" u="none" strike="noStrike" kern="1200" baseline="0">
                    <a:solidFill>
                      <a:schemeClr val="tx1">
                        <a:lumMod val="75000"/>
                        <a:lumOff val="25000"/>
                      </a:schemeClr>
                    </a:solidFill>
                    <a:latin typeface="+mn-lt"/>
                    <a:ea typeface="+mn-ea"/>
                    <a:cs typeface="+mn-cs"/>
                  </a:defRPr>
                </a:pPr>
                <a:endParaRPr lang="es-EC"/>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'Trade_Map_-_Lista_de_los_produc'!$I$14:$K$14</c:f>
              <c:numCache>
                <c:formatCode>General</c:formatCode>
                <c:ptCount val="3"/>
                <c:pt idx="0">
                  <c:v>2015</c:v>
                </c:pt>
                <c:pt idx="1">
                  <c:v>2016</c:v>
                </c:pt>
                <c:pt idx="2">
                  <c:v>2017</c:v>
                </c:pt>
              </c:numCache>
            </c:numRef>
          </c:cat>
          <c:val>
            <c:numRef>
              <c:f>'Trade_Map_-_Lista_de_los_produc'!$I$15:$K$15</c:f>
              <c:numCache>
                <c:formatCode>##,##0,</c:formatCode>
                <c:ptCount val="3"/>
                <c:pt idx="0">
                  <c:v>624873508</c:v>
                </c:pt>
                <c:pt idx="1">
                  <c:v>644932439</c:v>
                </c:pt>
                <c:pt idx="2">
                  <c:v>698132787</c:v>
                </c:pt>
              </c:numCache>
            </c:numRef>
          </c:val>
        </c:ser>
        <c:ser>
          <c:idx val="1"/>
          <c:order val="1"/>
          <c:tx>
            <c:strRef>
              <c:f>'Trade_Map_-_Lista_de_los_produc'!$H$16</c:f>
              <c:strCache>
                <c:ptCount val="1"/>
                <c:pt idx="0">
                  <c:v>Importaciones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lang="es-ES" sz="2000" b="0" i="0" u="none" strike="noStrike" kern="1200" baseline="0">
                    <a:solidFill>
                      <a:schemeClr val="tx1">
                        <a:lumMod val="75000"/>
                        <a:lumOff val="25000"/>
                      </a:schemeClr>
                    </a:solidFill>
                    <a:latin typeface="+mn-lt"/>
                    <a:ea typeface="+mn-ea"/>
                    <a:cs typeface="+mn-cs"/>
                  </a:defRPr>
                </a:pPr>
                <a:endParaRPr lang="es-EC"/>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'Trade_Map_-_Lista_de_los_produc'!$I$14:$K$14</c:f>
              <c:numCache>
                <c:formatCode>General</c:formatCode>
                <c:ptCount val="3"/>
                <c:pt idx="0">
                  <c:v>2015</c:v>
                </c:pt>
                <c:pt idx="1">
                  <c:v>2016</c:v>
                </c:pt>
                <c:pt idx="2">
                  <c:v>2017</c:v>
                </c:pt>
              </c:numCache>
            </c:numRef>
          </c:cat>
          <c:val>
            <c:numRef>
              <c:f>'Trade_Map_-_Lista_de_los_produc'!$I$16:$K$16</c:f>
              <c:numCache>
                <c:formatCode>##,##0,</c:formatCode>
                <c:ptCount val="3"/>
                <c:pt idx="0">
                  <c:v>625568421</c:v>
                </c:pt>
                <c:pt idx="1">
                  <c:v>606924047</c:v>
                </c:pt>
                <c:pt idx="2">
                  <c:v>671892311</c:v>
                </c:pt>
              </c:numCache>
            </c:numRef>
          </c:val>
        </c:ser>
        <c:ser>
          <c:idx val="2"/>
          <c:order val="2"/>
          <c:tx>
            <c:strRef>
              <c:f>'Trade_Map_-_Lista_de_los_produc'!$H$17</c:f>
              <c:strCache>
                <c:ptCount val="1"/>
                <c:pt idx="0">
                  <c:v>Balanza Comercial</c:v>
                </c:pt>
              </c:strCache>
            </c:strRef>
          </c:tx>
          <c:spPr>
            <a:solidFill>
              <a:srgbClr val="C00000"/>
            </a:solidFill>
            <a:ln>
              <a:noFill/>
            </a:ln>
            <a:effectLst/>
          </c:spPr>
          <c:invertIfNegative val="0"/>
          <c:dLbls>
            <c:spPr>
              <a:noFill/>
              <a:ln>
                <a:noFill/>
              </a:ln>
              <a:effectLst/>
            </c:spPr>
            <c:txPr>
              <a:bodyPr rot="0" spcFirstLastPara="1" vertOverflow="ellipsis" vert="horz" wrap="square" anchor="ctr" anchorCtr="1"/>
              <a:lstStyle/>
              <a:p>
                <a:pPr>
                  <a:defRPr lang="es-ES" sz="2000" b="0" i="0" u="none" strike="noStrike" kern="1200" baseline="0">
                    <a:solidFill>
                      <a:schemeClr val="tx1">
                        <a:lumMod val="75000"/>
                        <a:lumOff val="25000"/>
                      </a:schemeClr>
                    </a:solidFill>
                    <a:latin typeface="+mn-lt"/>
                    <a:ea typeface="+mn-ea"/>
                    <a:cs typeface="+mn-cs"/>
                  </a:defRPr>
                </a:pPr>
                <a:endParaRPr lang="es-EC"/>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'Trade_Map_-_Lista_de_los_produc'!$I$14:$K$14</c:f>
              <c:numCache>
                <c:formatCode>General</c:formatCode>
                <c:ptCount val="3"/>
                <c:pt idx="0">
                  <c:v>2015</c:v>
                </c:pt>
                <c:pt idx="1">
                  <c:v>2016</c:v>
                </c:pt>
                <c:pt idx="2">
                  <c:v>2017</c:v>
                </c:pt>
              </c:numCache>
            </c:numRef>
          </c:cat>
          <c:val>
            <c:numRef>
              <c:f>'Trade_Map_-_Lista_de_los_produc'!$I$17:$K$17</c:f>
              <c:numCache>
                <c:formatCode>##,##0,</c:formatCode>
                <c:ptCount val="3"/>
                <c:pt idx="0">
                  <c:v>-694913</c:v>
                </c:pt>
                <c:pt idx="1">
                  <c:v>38008392</c:v>
                </c:pt>
                <c:pt idx="2">
                  <c:v>26240476</c:v>
                </c:pt>
              </c:numCache>
            </c:numRef>
          </c:val>
        </c:ser>
        <c:dLbls>
          <c:showLegendKey val="0"/>
          <c:showVal val="1"/>
          <c:showCatName val="0"/>
          <c:showSerName val="0"/>
          <c:showPercent val="0"/>
          <c:showBubbleSize val="0"/>
        </c:dLbls>
        <c:gapWidth val="70"/>
        <c:axId val="514023472"/>
        <c:axId val="514025712"/>
      </c:barChart>
      <c:catAx>
        <c:axId val="514023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s-ES" sz="2000" b="0" i="0" u="none" strike="noStrike" kern="1200" baseline="0">
                <a:solidFill>
                  <a:schemeClr val="tx1">
                    <a:lumMod val="65000"/>
                    <a:lumOff val="35000"/>
                  </a:schemeClr>
                </a:solidFill>
                <a:latin typeface="+mn-lt"/>
                <a:ea typeface="+mn-ea"/>
                <a:cs typeface="+mn-cs"/>
              </a:defRPr>
            </a:pPr>
            <a:endParaRPr lang="es-EC"/>
          </a:p>
        </c:txPr>
        <c:crossAx val="514025712"/>
        <c:crosses val="autoZero"/>
        <c:auto val="1"/>
        <c:lblAlgn val="ctr"/>
        <c:lblOffset val="100"/>
        <c:noMultiLvlLbl val="0"/>
      </c:catAx>
      <c:valAx>
        <c:axId val="514025712"/>
        <c:scaling>
          <c:orientation val="minMax"/>
        </c:scaling>
        <c:delete val="1"/>
        <c:axPos val="l"/>
        <c:numFmt formatCode="##,##0," sourceLinked="1"/>
        <c:majorTickMark val="none"/>
        <c:minorTickMark val="none"/>
        <c:tickLblPos val="nextTo"/>
        <c:crossAx val="5140234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s-ES" sz="2000" b="0" i="0" u="none" strike="noStrike" kern="1200" baseline="0">
              <a:solidFill>
                <a:schemeClr val="tx1">
                  <a:lumMod val="65000"/>
                  <a:lumOff val="35000"/>
                </a:schemeClr>
              </a:solidFill>
              <a:latin typeface="+mn-lt"/>
              <a:ea typeface="+mn-ea"/>
              <a:cs typeface="+mn-cs"/>
            </a:defRPr>
          </a:pPr>
          <a:endParaRPr lang="es-EC"/>
        </a:p>
      </c:txPr>
    </c:legend>
    <c:plotVisOnly val="1"/>
    <c:dispBlanksAs val="gap"/>
    <c:showDLblsOverMax val="0"/>
  </c:chart>
  <c:spPr>
    <a:noFill/>
    <a:ln>
      <a:noFill/>
    </a:ln>
    <a:effectLst/>
  </c:spPr>
  <c:txPr>
    <a:bodyPr/>
    <a:lstStyle/>
    <a:p>
      <a:pPr>
        <a:defRPr sz="2000"/>
      </a:pPr>
      <a:endParaRPr lang="es-EC"/>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522913657375714E-2"/>
          <c:y val="0.15208524722458003"/>
          <c:w val="0.93147708634262427"/>
          <c:h val="0.48561335896473168"/>
        </c:manualLayout>
      </c:layout>
      <c:barChart>
        <c:barDir val="col"/>
        <c:grouping val="clustered"/>
        <c:varyColors val="0"/>
        <c:ser>
          <c:idx val="0"/>
          <c:order val="0"/>
          <c:spPr>
            <a:solidFill>
              <a:schemeClr val="accent1"/>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paise'!$B$16:$B$34</c:f>
            </c:numRef>
          </c:val>
        </c:ser>
        <c:ser>
          <c:idx val="1"/>
          <c:order val="1"/>
          <c:spPr>
            <a:solidFill>
              <a:schemeClr val="accent2"/>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paise'!$C$16:$C$34</c:f>
            </c:numRef>
          </c:val>
        </c:ser>
        <c:ser>
          <c:idx val="2"/>
          <c:order val="2"/>
          <c:spPr>
            <a:solidFill>
              <a:schemeClr val="accent3"/>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paise'!$D$16:$D$34</c:f>
            </c:numRef>
          </c:val>
        </c:ser>
        <c:ser>
          <c:idx val="3"/>
          <c:order val="3"/>
          <c:spPr>
            <a:solidFill>
              <a:schemeClr val="accent4"/>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paise'!$E$16:$E$34</c:f>
            </c:numRef>
          </c:val>
        </c:ser>
        <c:ser>
          <c:idx val="4"/>
          <c:order val="4"/>
          <c:spPr>
            <a:solidFill>
              <a:schemeClr val="accent5"/>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paise'!$F$16:$F$34</c:f>
            </c:numRef>
          </c:val>
        </c:ser>
        <c:ser>
          <c:idx val="5"/>
          <c:order val="5"/>
          <c:spPr>
            <a:solidFill>
              <a:schemeClr val="accent6"/>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paise'!$G$16:$G$34</c:f>
            </c:numRef>
          </c:val>
        </c:ser>
        <c:ser>
          <c:idx val="6"/>
          <c:order val="6"/>
          <c:spPr>
            <a:solidFill>
              <a:schemeClr val="accent1">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paise'!$H$16:$H$34</c:f>
            </c:numRef>
          </c:val>
        </c:ser>
        <c:ser>
          <c:idx val="7"/>
          <c:order val="7"/>
          <c:spPr>
            <a:solidFill>
              <a:schemeClr val="accent2">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paise'!$I$16:$I$34</c:f>
            </c:numRef>
          </c:val>
        </c:ser>
        <c:ser>
          <c:idx val="8"/>
          <c:order val="8"/>
          <c:spPr>
            <a:solidFill>
              <a:schemeClr val="accent3">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paise'!$J$16:$J$34</c:f>
            </c:numRef>
          </c:val>
        </c:ser>
        <c:ser>
          <c:idx val="9"/>
          <c:order val="9"/>
          <c:spPr>
            <a:solidFill>
              <a:schemeClr val="accent4">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paise'!$K$16:$K$34</c:f>
            </c:numRef>
          </c:val>
        </c:ser>
        <c:ser>
          <c:idx val="10"/>
          <c:order val="10"/>
          <c:spPr>
            <a:solidFill>
              <a:schemeClr val="accent5">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paise'!$L$16:$L$34</c:f>
            </c:numRef>
          </c:val>
        </c:ser>
        <c:ser>
          <c:idx val="11"/>
          <c:order val="11"/>
          <c:spPr>
            <a:solidFill>
              <a:schemeClr val="accent6">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paise'!$M$16:$M$34</c:f>
            </c:numRef>
          </c:val>
        </c:ser>
        <c:ser>
          <c:idx val="12"/>
          <c:order val="12"/>
          <c:spPr>
            <a:solidFill>
              <a:schemeClr val="accent1">
                <a:lumMod val="80000"/>
                <a:lumOff val="2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paise'!$N$16:$N$34</c:f>
            </c:numRef>
          </c:val>
        </c:ser>
        <c:ser>
          <c:idx val="13"/>
          <c:order val="13"/>
          <c:spPr>
            <a:solidFill>
              <a:schemeClr val="accent2">
                <a:lumMod val="80000"/>
                <a:lumOff val="2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paise'!$O$16:$O$34</c:f>
            </c:numRef>
          </c:val>
        </c:ser>
        <c:ser>
          <c:idx val="14"/>
          <c:order val="14"/>
          <c:spPr>
            <a:solidFill>
              <a:schemeClr val="accent3">
                <a:lumMod val="80000"/>
                <a:lumOff val="2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paise'!$P$16:$P$34</c:f>
            </c:numRef>
          </c:val>
        </c:ser>
        <c:ser>
          <c:idx val="15"/>
          <c:order val="15"/>
          <c:spPr>
            <a:solidFill>
              <a:schemeClr val="accent4">
                <a:lumMod val="80000"/>
                <a:lumOff val="2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paise'!$Q$16:$Q$34</c:f>
            </c:numRef>
          </c:val>
        </c:ser>
        <c:ser>
          <c:idx val="16"/>
          <c:order val="16"/>
          <c:spPr>
            <a:solidFill>
              <a:schemeClr val="accent5">
                <a:lumMod val="80000"/>
                <a:lumOff val="20000"/>
              </a:schemeClr>
            </a:solidFill>
            <a:ln>
              <a:noFill/>
            </a:ln>
            <a:effectLst/>
          </c:spPr>
          <c:invertIfNegative val="0"/>
          <c:dLbls>
            <c:dLbl>
              <c:idx val="0"/>
              <c:layout>
                <c:manualLayout>
                  <c:x val="-1.3825883520021858E-17"/>
                  <c:y val="3.8929434422754652E-3"/>
                </c:manualLayout>
              </c:layout>
              <c:showLegendKey val="0"/>
              <c:showVal val="1"/>
              <c:showCatName val="0"/>
              <c:showSerName val="0"/>
              <c:showPercent val="0"/>
              <c:showBubbleSize val="0"/>
              <c:extLst>
                <c:ext xmlns:c15="http://schemas.microsoft.com/office/drawing/2012/chart" uri="{CE6537A1-D6FC-4f65-9D91-7224C49458BB}"/>
              </c:extLst>
            </c:dLbl>
            <c:numFmt formatCode="#,##0" sourceLinked="0"/>
            <c:spPr>
              <a:noFill/>
              <a:ln>
                <a:noFill/>
              </a:ln>
              <a:effectLst/>
            </c:spPr>
            <c:txPr>
              <a:bodyPr rot="-5400000" vert="horz"/>
              <a:lstStyle/>
              <a:p>
                <a:pPr>
                  <a:defRPr lang="es-ES"/>
                </a:pPr>
                <a:endParaRPr lang="es-EC"/>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'X EEUU por paise (2)'!$A$16:$A$35</c:f>
              <c:strCache>
                <c:ptCount val="20"/>
                <c:pt idx="0">
                  <c:v>Estados Unidos </c:v>
                </c:pt>
                <c:pt idx="1">
                  <c:v>China</c:v>
                </c:pt>
                <c:pt idx="2">
                  <c:v>Corea del Sur</c:v>
                </c:pt>
                <c:pt idx="3">
                  <c:v>Taipei Chino</c:v>
                </c:pt>
                <c:pt idx="4">
                  <c:v>Hong Kong, China</c:v>
                </c:pt>
                <c:pt idx="5">
                  <c:v>Tailandia</c:v>
                </c:pt>
                <c:pt idx="6">
                  <c:v>Singapur</c:v>
                </c:pt>
                <c:pt idx="7">
                  <c:v>Alemania</c:v>
                </c:pt>
                <c:pt idx="8">
                  <c:v>Australia</c:v>
                </c:pt>
                <c:pt idx="9">
                  <c:v>Vietnam</c:v>
                </c:pt>
                <c:pt idx="10">
                  <c:v>Reino Unido</c:v>
                </c:pt>
                <c:pt idx="11">
                  <c:v>Indonesia</c:v>
                </c:pt>
                <c:pt idx="12">
                  <c:v>Malasia</c:v>
                </c:pt>
                <c:pt idx="13">
                  <c:v>Países Bajos</c:v>
                </c:pt>
                <c:pt idx="14">
                  <c:v>México</c:v>
                </c:pt>
                <c:pt idx="15">
                  <c:v>Filipinas</c:v>
                </c:pt>
                <c:pt idx="16">
                  <c:v>Canadá</c:v>
                </c:pt>
                <c:pt idx="17">
                  <c:v>India</c:v>
                </c:pt>
                <c:pt idx="18">
                  <c:v>EAU</c:v>
                </c:pt>
                <c:pt idx="19">
                  <c:v>Francia</c:v>
                </c:pt>
              </c:strCache>
            </c:strRef>
          </c:cat>
          <c:val>
            <c:numRef>
              <c:f>'X EEUU por paise (2)'!$R$16:$R$35</c:f>
              <c:numCache>
                <c:formatCode>#,###,</c:formatCode>
                <c:ptCount val="20"/>
                <c:pt idx="0">
                  <c:v>135088568</c:v>
                </c:pt>
                <c:pt idx="1">
                  <c:v>132804585</c:v>
                </c:pt>
                <c:pt idx="2">
                  <c:v>53282026</c:v>
                </c:pt>
                <c:pt idx="3">
                  <c:v>40641579</c:v>
                </c:pt>
                <c:pt idx="4">
                  <c:v>35444623</c:v>
                </c:pt>
                <c:pt idx="5">
                  <c:v>29431924</c:v>
                </c:pt>
                <c:pt idx="6">
                  <c:v>22648445</c:v>
                </c:pt>
                <c:pt idx="7">
                  <c:v>18945196</c:v>
                </c:pt>
                <c:pt idx="8">
                  <c:v>16014409</c:v>
                </c:pt>
                <c:pt idx="9">
                  <c:v>15055824</c:v>
                </c:pt>
                <c:pt idx="10">
                  <c:v>13814904</c:v>
                </c:pt>
                <c:pt idx="11">
                  <c:v>13395336</c:v>
                </c:pt>
                <c:pt idx="12">
                  <c:v>12761874</c:v>
                </c:pt>
                <c:pt idx="13">
                  <c:v>12440443</c:v>
                </c:pt>
                <c:pt idx="14">
                  <c:v>11269262</c:v>
                </c:pt>
                <c:pt idx="15">
                  <c:v>11129431</c:v>
                </c:pt>
                <c:pt idx="16">
                  <c:v>9597071</c:v>
                </c:pt>
                <c:pt idx="17">
                  <c:v>8857013</c:v>
                </c:pt>
                <c:pt idx="18">
                  <c:v>7214269</c:v>
                </c:pt>
                <c:pt idx="19">
                  <c:v>6304046</c:v>
                </c:pt>
              </c:numCache>
            </c:numRef>
          </c:val>
        </c:ser>
        <c:dLbls>
          <c:showLegendKey val="0"/>
          <c:showVal val="0"/>
          <c:showCatName val="0"/>
          <c:showSerName val="0"/>
          <c:showPercent val="0"/>
          <c:showBubbleSize val="0"/>
        </c:dLbls>
        <c:gapWidth val="80"/>
        <c:axId val="514027952"/>
        <c:axId val="514030192"/>
      </c:barChart>
      <c:catAx>
        <c:axId val="514027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vert="horz"/>
          <a:lstStyle/>
          <a:p>
            <a:pPr>
              <a:defRPr lang="es-ES" sz="1600"/>
            </a:pPr>
            <a:endParaRPr lang="es-EC"/>
          </a:p>
        </c:txPr>
        <c:crossAx val="514030192"/>
        <c:crosses val="autoZero"/>
        <c:auto val="1"/>
        <c:lblAlgn val="ctr"/>
        <c:lblOffset val="100"/>
        <c:noMultiLvlLbl val="0"/>
      </c:catAx>
      <c:valAx>
        <c:axId val="514030192"/>
        <c:scaling>
          <c:orientation val="minMax"/>
        </c:scaling>
        <c:delete val="1"/>
        <c:axPos val="l"/>
        <c:numFmt formatCode="#,###," sourceLinked="1"/>
        <c:majorTickMark val="none"/>
        <c:minorTickMark val="none"/>
        <c:tickLblPos val="nextTo"/>
        <c:crossAx val="514027952"/>
        <c:crosses val="autoZero"/>
        <c:crossBetween val="between"/>
        <c:dispUnits>
          <c:builtInUnit val="thousands"/>
        </c:dispUnits>
      </c:valAx>
      <c:spPr>
        <a:noFill/>
        <a:ln>
          <a:noFill/>
        </a:ln>
        <a:effectLst/>
      </c:spPr>
    </c:plotArea>
    <c:plotVisOnly val="1"/>
    <c:dispBlanksAs val="gap"/>
    <c:showDLblsOverMax val="0"/>
  </c:chart>
  <c:spPr>
    <a:noFill/>
    <a:ln w="9525" cap="flat" cmpd="sng" algn="ctr">
      <a:noFill/>
      <a:round/>
    </a:ln>
    <a:effectLst/>
  </c:spPr>
  <c:txPr>
    <a:bodyPr/>
    <a:lstStyle/>
    <a:p>
      <a:pPr>
        <a:defRPr sz="2000">
          <a:solidFill>
            <a:schemeClr val="tx1"/>
          </a:solidFill>
        </a:defRPr>
      </a:pPr>
      <a:endParaRPr lang="es-EC"/>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3273022292526212E-2"/>
          <c:y val="0.19525732077607946"/>
          <c:w val="0.97416306663444674"/>
          <c:h val="0.36598631053471364"/>
        </c:manualLayout>
      </c:layout>
      <c:barChart>
        <c:barDir val="col"/>
        <c:grouping val="clustered"/>
        <c:varyColors val="0"/>
        <c:ser>
          <c:idx val="0"/>
          <c:order val="0"/>
          <c:spPr>
            <a:solidFill>
              <a:schemeClr val="accent1"/>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paise'!$B$16:$B$34</c:f>
            </c:numRef>
          </c:val>
        </c:ser>
        <c:ser>
          <c:idx val="1"/>
          <c:order val="1"/>
          <c:spPr>
            <a:solidFill>
              <a:schemeClr val="accent2"/>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paise'!$C$16:$C$34</c:f>
            </c:numRef>
          </c:val>
        </c:ser>
        <c:ser>
          <c:idx val="2"/>
          <c:order val="2"/>
          <c:spPr>
            <a:solidFill>
              <a:schemeClr val="accent3"/>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paise'!$D$16:$D$34</c:f>
            </c:numRef>
          </c:val>
        </c:ser>
        <c:ser>
          <c:idx val="3"/>
          <c:order val="3"/>
          <c:spPr>
            <a:solidFill>
              <a:schemeClr val="accent4"/>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paise'!$E$16:$E$34</c:f>
            </c:numRef>
          </c:val>
        </c:ser>
        <c:ser>
          <c:idx val="4"/>
          <c:order val="4"/>
          <c:spPr>
            <a:solidFill>
              <a:schemeClr val="accent5"/>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paise'!$F$16:$F$34</c:f>
            </c:numRef>
          </c:val>
        </c:ser>
        <c:ser>
          <c:idx val="5"/>
          <c:order val="5"/>
          <c:spPr>
            <a:solidFill>
              <a:schemeClr val="accent6"/>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paise'!$G$16:$G$34</c:f>
            </c:numRef>
          </c:val>
        </c:ser>
        <c:ser>
          <c:idx val="6"/>
          <c:order val="6"/>
          <c:spPr>
            <a:solidFill>
              <a:schemeClr val="accent1">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paise'!$H$16:$H$34</c:f>
            </c:numRef>
          </c:val>
        </c:ser>
        <c:ser>
          <c:idx val="7"/>
          <c:order val="7"/>
          <c:spPr>
            <a:solidFill>
              <a:schemeClr val="accent2">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paise'!$I$16:$I$34</c:f>
            </c:numRef>
          </c:val>
        </c:ser>
        <c:ser>
          <c:idx val="8"/>
          <c:order val="8"/>
          <c:spPr>
            <a:solidFill>
              <a:schemeClr val="accent3">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paise'!$J$16:$J$34</c:f>
            </c:numRef>
          </c:val>
        </c:ser>
        <c:ser>
          <c:idx val="9"/>
          <c:order val="9"/>
          <c:spPr>
            <a:solidFill>
              <a:schemeClr val="accent4">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paise'!$K$16:$K$34</c:f>
            </c:numRef>
          </c:val>
        </c:ser>
        <c:ser>
          <c:idx val="10"/>
          <c:order val="10"/>
          <c:spPr>
            <a:solidFill>
              <a:schemeClr val="accent5">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paise'!$L$16:$L$34</c:f>
            </c:numRef>
          </c:val>
        </c:ser>
        <c:ser>
          <c:idx val="11"/>
          <c:order val="11"/>
          <c:spPr>
            <a:solidFill>
              <a:schemeClr val="accent6">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paise'!$M$16:$M$34</c:f>
            </c:numRef>
          </c:val>
        </c:ser>
        <c:ser>
          <c:idx val="12"/>
          <c:order val="12"/>
          <c:spPr>
            <a:solidFill>
              <a:schemeClr val="accent1">
                <a:lumMod val="80000"/>
                <a:lumOff val="2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paise'!$N$16:$N$34</c:f>
            </c:numRef>
          </c:val>
        </c:ser>
        <c:ser>
          <c:idx val="13"/>
          <c:order val="13"/>
          <c:spPr>
            <a:solidFill>
              <a:schemeClr val="accent2">
                <a:lumMod val="80000"/>
                <a:lumOff val="2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paise'!$O$16:$O$34</c:f>
            </c:numRef>
          </c:val>
        </c:ser>
        <c:ser>
          <c:idx val="14"/>
          <c:order val="14"/>
          <c:spPr>
            <a:solidFill>
              <a:schemeClr val="accent3">
                <a:lumMod val="80000"/>
                <a:lumOff val="2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paise'!$P$16:$P$34</c:f>
            </c:numRef>
          </c:val>
        </c:ser>
        <c:ser>
          <c:idx val="15"/>
          <c:order val="15"/>
          <c:spPr>
            <a:solidFill>
              <a:schemeClr val="accent4">
                <a:lumMod val="80000"/>
                <a:lumOff val="2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paise'!$Q$16:$Q$34</c:f>
            </c:numRef>
          </c:val>
        </c:ser>
        <c:ser>
          <c:idx val="16"/>
          <c:order val="16"/>
          <c:spPr>
            <a:solidFill>
              <a:schemeClr val="accent5">
                <a:lumMod val="80000"/>
                <a:lumOff val="20000"/>
              </a:schemeClr>
            </a:solidFill>
            <a:ln>
              <a:noFill/>
            </a:ln>
            <a:effectLst/>
          </c:spPr>
          <c:invertIfNegative val="0"/>
          <c:dLbls>
            <c:dLbl>
              <c:idx val="0"/>
              <c:layout>
                <c:manualLayout>
                  <c:x val="-1.3825883520021858E-17"/>
                  <c:y val="3.8929434422754652E-3"/>
                </c:manualLayout>
              </c:layout>
              <c:showLegendKey val="0"/>
              <c:showVal val="1"/>
              <c:showCatName val="0"/>
              <c:showSerName val="0"/>
              <c:showPercent val="0"/>
              <c:showBubbleSize val="0"/>
              <c:extLst>
                <c:ext xmlns:c15="http://schemas.microsoft.com/office/drawing/2012/chart" uri="{CE6537A1-D6FC-4f65-9D91-7224C49458BB}"/>
              </c:extLst>
            </c:dLbl>
            <c:numFmt formatCode="#,##0" sourceLinked="0"/>
            <c:spPr>
              <a:noFill/>
              <a:ln>
                <a:noFill/>
              </a:ln>
              <a:effectLst/>
            </c:spPr>
            <c:txPr>
              <a:bodyPr rot="-5400000" vert="horz"/>
              <a:lstStyle/>
              <a:p>
                <a:pPr>
                  <a:defRPr lang="es-EC"/>
                </a:pPr>
                <a:endParaRPr lang="es-EC"/>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'X EEUU por paise (2)'!$A$16:$A$35</c:f>
              <c:strCache>
                <c:ptCount val="20"/>
                <c:pt idx="0">
                  <c:v>China</c:v>
                </c:pt>
                <c:pt idx="1">
                  <c:v>Estados Unidos </c:v>
                </c:pt>
                <c:pt idx="2">
                  <c:v>Australia</c:v>
                </c:pt>
                <c:pt idx="3">
                  <c:v>Corea, República de</c:v>
                </c:pt>
                <c:pt idx="4">
                  <c:v>Arabia Saudita</c:v>
                </c:pt>
                <c:pt idx="5">
                  <c:v>Taipei Chino</c:v>
                </c:pt>
                <c:pt idx="6">
                  <c:v>Alemania</c:v>
                </c:pt>
                <c:pt idx="7">
                  <c:v>Tailandia</c:v>
                </c:pt>
                <c:pt idx="8">
                  <c:v>EAU</c:v>
                </c:pt>
                <c:pt idx="9">
                  <c:v>Indonesia</c:v>
                </c:pt>
                <c:pt idx="10">
                  <c:v>Malasia</c:v>
                </c:pt>
                <c:pt idx="11">
                  <c:v>Vietnam</c:v>
                </c:pt>
                <c:pt idx="12">
                  <c:v>Rusia</c:v>
                </c:pt>
                <c:pt idx="13">
                  <c:v>Qatar</c:v>
                </c:pt>
                <c:pt idx="14">
                  <c:v>Canadá</c:v>
                </c:pt>
                <c:pt idx="15">
                  <c:v>Francia</c:v>
                </c:pt>
                <c:pt idx="16">
                  <c:v>Italia</c:v>
                </c:pt>
                <c:pt idx="17">
                  <c:v>Filipinas</c:v>
                </c:pt>
                <c:pt idx="18">
                  <c:v>Singapur</c:v>
                </c:pt>
                <c:pt idx="19">
                  <c:v>Suiza</c:v>
                </c:pt>
              </c:strCache>
            </c:strRef>
          </c:cat>
          <c:val>
            <c:numRef>
              <c:f>'X EEUU por paise (2)'!$R$16:$R$35</c:f>
              <c:numCache>
                <c:formatCode>#.###.</c:formatCode>
                <c:ptCount val="20"/>
                <c:pt idx="0">
                  <c:v>164490103</c:v>
                </c:pt>
                <c:pt idx="1">
                  <c:v>73972926</c:v>
                </c:pt>
                <c:pt idx="2">
                  <c:v>38922920</c:v>
                </c:pt>
                <c:pt idx="3">
                  <c:v>28097662</c:v>
                </c:pt>
                <c:pt idx="4">
                  <c:v>27745495</c:v>
                </c:pt>
                <c:pt idx="5">
                  <c:v>25392272</c:v>
                </c:pt>
                <c:pt idx="6">
                  <c:v>23431284</c:v>
                </c:pt>
                <c:pt idx="7">
                  <c:v>22733924</c:v>
                </c:pt>
                <c:pt idx="8">
                  <c:v>20750152</c:v>
                </c:pt>
                <c:pt idx="9">
                  <c:v>19881288</c:v>
                </c:pt>
                <c:pt idx="10">
                  <c:v>19264680</c:v>
                </c:pt>
                <c:pt idx="11">
                  <c:v>18534553</c:v>
                </c:pt>
                <c:pt idx="12">
                  <c:v>13822178</c:v>
                </c:pt>
                <c:pt idx="13">
                  <c:v>10983302</c:v>
                </c:pt>
                <c:pt idx="14">
                  <c:v>10932331</c:v>
                </c:pt>
                <c:pt idx="15">
                  <c:v>10406156</c:v>
                </c:pt>
                <c:pt idx="16">
                  <c:v>10328464</c:v>
                </c:pt>
                <c:pt idx="17">
                  <c:v>9773811</c:v>
                </c:pt>
                <c:pt idx="18">
                  <c:v>8528481</c:v>
                </c:pt>
                <c:pt idx="19">
                  <c:v>7818668</c:v>
                </c:pt>
              </c:numCache>
            </c:numRef>
          </c:val>
        </c:ser>
        <c:dLbls>
          <c:showLegendKey val="0"/>
          <c:showVal val="0"/>
          <c:showCatName val="0"/>
          <c:showSerName val="0"/>
          <c:showPercent val="0"/>
          <c:showBubbleSize val="0"/>
        </c:dLbls>
        <c:gapWidth val="80"/>
        <c:axId val="514046432"/>
        <c:axId val="514032432"/>
      </c:barChart>
      <c:catAx>
        <c:axId val="514046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vert="horz"/>
          <a:lstStyle/>
          <a:p>
            <a:pPr>
              <a:defRPr lang="es-EC"/>
            </a:pPr>
            <a:endParaRPr lang="es-EC"/>
          </a:p>
        </c:txPr>
        <c:crossAx val="514032432"/>
        <c:crosses val="autoZero"/>
        <c:auto val="1"/>
        <c:lblAlgn val="ctr"/>
        <c:lblOffset val="100"/>
        <c:noMultiLvlLbl val="0"/>
      </c:catAx>
      <c:valAx>
        <c:axId val="514032432"/>
        <c:scaling>
          <c:orientation val="minMax"/>
        </c:scaling>
        <c:delete val="1"/>
        <c:axPos val="l"/>
        <c:numFmt formatCode="#.###." sourceLinked="1"/>
        <c:majorTickMark val="none"/>
        <c:minorTickMark val="none"/>
        <c:tickLblPos val="nextTo"/>
        <c:crossAx val="514046432"/>
        <c:crosses val="autoZero"/>
        <c:crossBetween val="between"/>
        <c:dispUnits>
          <c:builtInUnit val="thousands"/>
          <c:dispUnitsLbl>
            <c:layout>
              <c:manualLayout>
                <c:xMode val="edge"/>
                <c:yMode val="edge"/>
                <c:x val="3.3341646773791286E-3"/>
                <c:y val="0.1659301238109285"/>
              </c:manualLayout>
            </c:layout>
            <c:tx>
              <c:rich>
                <a:bodyPr rot="-5400000" vert="horz"/>
                <a:lstStyle/>
                <a:p>
                  <a:pPr>
                    <a:defRPr lang="es-EC"/>
                  </a:pPr>
                  <a:r>
                    <a:rPr lang="es-MX"/>
                    <a:t>Millones de USD</a:t>
                  </a:r>
                </a:p>
              </c:rich>
            </c:tx>
            <c:spPr>
              <a:noFill/>
              <a:ln>
                <a:noFill/>
              </a:ln>
              <a:effectLst/>
            </c:spPr>
          </c:dispUnitsLbl>
        </c:dispUnits>
      </c:valAx>
      <c:spPr>
        <a:noFill/>
        <a:ln>
          <a:noFill/>
        </a:ln>
        <a:effectLst/>
      </c:spPr>
    </c:plotArea>
    <c:plotVisOnly val="1"/>
    <c:dispBlanksAs val="gap"/>
    <c:showDLblsOverMax val="0"/>
  </c:chart>
  <c:spPr>
    <a:noFill/>
    <a:ln w="9525" cap="flat" cmpd="sng" algn="ctr">
      <a:noFill/>
      <a:round/>
    </a:ln>
    <a:effectLst/>
  </c:spPr>
  <c:txPr>
    <a:bodyPr/>
    <a:lstStyle/>
    <a:p>
      <a:pPr>
        <a:defRPr sz="1600">
          <a:solidFill>
            <a:schemeClr val="tx1"/>
          </a:solidFill>
        </a:defRPr>
      </a:pPr>
      <a:endParaRPr lang="es-EC"/>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F60F68-E45A-435C-81EE-6105E899E406}" type="doc">
      <dgm:prSet loTypeId="urn:microsoft.com/office/officeart/2005/8/layout/arrow6" loCatId="process" qsTypeId="urn:microsoft.com/office/officeart/2005/8/quickstyle/simple1" qsCatId="simple" csTypeId="urn:microsoft.com/office/officeart/2005/8/colors/accent1_2" csCatId="accent1" phldr="1"/>
      <dgm:spPr/>
      <dgm:t>
        <a:bodyPr/>
        <a:lstStyle/>
        <a:p>
          <a:endParaRPr lang="es-MX"/>
        </a:p>
      </dgm:t>
    </dgm:pt>
    <dgm:pt modelId="{19F408D4-9477-4D87-8BDC-98444CADA78C}">
      <dgm:prSet/>
      <dgm:spPr/>
      <dgm:t>
        <a:bodyPr/>
        <a:lstStyle/>
        <a:p>
          <a:r>
            <a:rPr lang="es-MX" dirty="0" smtClean="0">
              <a:solidFill>
                <a:schemeClr val="bg1"/>
              </a:solidFill>
            </a:rPr>
            <a:t>ENE-DIC 2017</a:t>
          </a:r>
        </a:p>
        <a:p>
          <a:r>
            <a:rPr lang="es-MX" dirty="0" smtClean="0">
              <a:solidFill>
                <a:schemeClr val="bg1"/>
              </a:solidFill>
            </a:rPr>
            <a:t>2.152 JAPONESES ENTRARON A ECUADOR</a:t>
          </a:r>
          <a:endParaRPr lang="es-MX" dirty="0"/>
        </a:p>
      </dgm:t>
    </dgm:pt>
    <dgm:pt modelId="{313DE843-6707-4C53-B83A-B0EB7F0375B3}" type="parTrans" cxnId="{84C8B841-991C-4BFD-8BF1-40AFB95EF10B}">
      <dgm:prSet/>
      <dgm:spPr/>
      <dgm:t>
        <a:bodyPr/>
        <a:lstStyle/>
        <a:p>
          <a:endParaRPr lang="es-MX"/>
        </a:p>
      </dgm:t>
    </dgm:pt>
    <dgm:pt modelId="{A5FAC2FE-8CCE-42CE-B86F-D2A45472CF5F}" type="sibTrans" cxnId="{84C8B841-991C-4BFD-8BF1-40AFB95EF10B}">
      <dgm:prSet/>
      <dgm:spPr/>
      <dgm:t>
        <a:bodyPr/>
        <a:lstStyle/>
        <a:p>
          <a:endParaRPr lang="es-MX"/>
        </a:p>
      </dgm:t>
    </dgm:pt>
    <dgm:pt modelId="{6D9DE3B0-3F33-46A9-A69B-E08A55EC1B14}">
      <dgm:prSet/>
      <dgm:spPr/>
      <dgm:t>
        <a:bodyPr/>
        <a:lstStyle/>
        <a:p>
          <a:endParaRPr lang="es-MX" dirty="0"/>
        </a:p>
      </dgm:t>
    </dgm:pt>
    <dgm:pt modelId="{E1B37A70-A7CE-40F1-80CB-5A8D1D2DED33}" type="parTrans" cxnId="{D1ACC041-60FA-4C7B-AC7B-41E9C21A65A0}">
      <dgm:prSet/>
      <dgm:spPr/>
      <dgm:t>
        <a:bodyPr/>
        <a:lstStyle/>
        <a:p>
          <a:endParaRPr lang="es-MX"/>
        </a:p>
      </dgm:t>
    </dgm:pt>
    <dgm:pt modelId="{DBF03C97-1D4A-4D16-AB4E-D411EE3387F3}" type="sibTrans" cxnId="{D1ACC041-60FA-4C7B-AC7B-41E9C21A65A0}">
      <dgm:prSet/>
      <dgm:spPr/>
      <dgm:t>
        <a:bodyPr/>
        <a:lstStyle/>
        <a:p>
          <a:endParaRPr lang="es-MX"/>
        </a:p>
      </dgm:t>
    </dgm:pt>
    <dgm:pt modelId="{3FB3196F-B026-4A20-B9A0-38731A612D13}">
      <dgm:prSet custT="1"/>
      <dgm:spPr/>
      <dgm:t>
        <a:bodyPr/>
        <a:lstStyle/>
        <a:p>
          <a:r>
            <a:rPr lang="es-MX" sz="2600" dirty="0" smtClean="0">
              <a:solidFill>
                <a:schemeClr val="bg1"/>
              </a:solidFill>
            </a:rPr>
            <a:t>ENE-DIC 2017</a:t>
          </a:r>
        </a:p>
        <a:p>
          <a:r>
            <a:rPr lang="es-MX" sz="2600" dirty="0" smtClean="0">
              <a:solidFill>
                <a:schemeClr val="bg1"/>
              </a:solidFill>
            </a:rPr>
            <a:t>2.878 ECUATORIANOS SALIERON A JAPÓN</a:t>
          </a:r>
        </a:p>
      </dgm:t>
    </dgm:pt>
    <dgm:pt modelId="{9F89F253-65C7-4FA6-8B23-20A786310870}" type="sibTrans" cxnId="{C60E9B4D-D513-4847-B980-E85F7A2DB9CE}">
      <dgm:prSet/>
      <dgm:spPr/>
      <dgm:t>
        <a:bodyPr/>
        <a:lstStyle/>
        <a:p>
          <a:endParaRPr lang="es-MX"/>
        </a:p>
      </dgm:t>
    </dgm:pt>
    <dgm:pt modelId="{EE80C39C-27C7-4671-9EB6-FF52654E8D6F}" type="parTrans" cxnId="{C60E9B4D-D513-4847-B980-E85F7A2DB9CE}">
      <dgm:prSet/>
      <dgm:spPr/>
      <dgm:t>
        <a:bodyPr/>
        <a:lstStyle/>
        <a:p>
          <a:endParaRPr lang="es-MX"/>
        </a:p>
      </dgm:t>
    </dgm:pt>
    <dgm:pt modelId="{584A7744-B076-4177-B4D8-5873F595F95D}" type="pres">
      <dgm:prSet presAssocID="{15F60F68-E45A-435C-81EE-6105E899E406}" presName="compositeShape" presStyleCnt="0">
        <dgm:presLayoutVars>
          <dgm:chMax val="2"/>
          <dgm:dir/>
          <dgm:resizeHandles val="exact"/>
        </dgm:presLayoutVars>
      </dgm:prSet>
      <dgm:spPr/>
      <dgm:t>
        <a:bodyPr/>
        <a:lstStyle/>
        <a:p>
          <a:endParaRPr lang="es-MX"/>
        </a:p>
      </dgm:t>
    </dgm:pt>
    <dgm:pt modelId="{B6111962-8B1D-492D-8342-F4ADB1136958}" type="pres">
      <dgm:prSet presAssocID="{15F60F68-E45A-435C-81EE-6105E899E406}" presName="ribbon" presStyleLbl="node1" presStyleIdx="0" presStyleCnt="1" custScaleX="119523"/>
      <dgm:spPr/>
      <dgm:t>
        <a:bodyPr/>
        <a:lstStyle/>
        <a:p>
          <a:endParaRPr lang="es-MX"/>
        </a:p>
      </dgm:t>
    </dgm:pt>
    <dgm:pt modelId="{6A8D4FD8-8963-4E9B-A495-F9A35CAAA2B6}" type="pres">
      <dgm:prSet presAssocID="{15F60F68-E45A-435C-81EE-6105E899E406}" presName="leftArrowText" presStyleLbl="node1" presStyleIdx="0" presStyleCnt="1" custScaleX="120611" custLinFactNeighborX="-11885" custLinFactNeighborY="-873">
        <dgm:presLayoutVars>
          <dgm:chMax val="0"/>
          <dgm:bulletEnabled val="1"/>
        </dgm:presLayoutVars>
      </dgm:prSet>
      <dgm:spPr/>
      <dgm:t>
        <a:bodyPr/>
        <a:lstStyle/>
        <a:p>
          <a:endParaRPr lang="es-MX"/>
        </a:p>
      </dgm:t>
    </dgm:pt>
    <dgm:pt modelId="{D24CAC00-48DE-48B5-88FA-AAD04DE81135}" type="pres">
      <dgm:prSet presAssocID="{15F60F68-E45A-435C-81EE-6105E899E406}" presName="rightArrowText" presStyleLbl="node1" presStyleIdx="0" presStyleCnt="1" custLinFactNeighborX="1437" custLinFactNeighborY="2734">
        <dgm:presLayoutVars>
          <dgm:chMax val="0"/>
          <dgm:bulletEnabled val="1"/>
        </dgm:presLayoutVars>
      </dgm:prSet>
      <dgm:spPr/>
      <dgm:t>
        <a:bodyPr/>
        <a:lstStyle/>
        <a:p>
          <a:endParaRPr lang="es-MX"/>
        </a:p>
      </dgm:t>
    </dgm:pt>
  </dgm:ptLst>
  <dgm:cxnLst>
    <dgm:cxn modelId="{CC51658C-E399-45DD-8DB8-78975BDD0747}" type="presOf" srcId="{19F408D4-9477-4D87-8BDC-98444CADA78C}" destId="{D24CAC00-48DE-48B5-88FA-AAD04DE81135}" srcOrd="0" destOrd="0" presId="urn:microsoft.com/office/officeart/2005/8/layout/arrow6"/>
    <dgm:cxn modelId="{D1ACC041-60FA-4C7B-AC7B-41E9C21A65A0}" srcId="{15F60F68-E45A-435C-81EE-6105E899E406}" destId="{6D9DE3B0-3F33-46A9-A69B-E08A55EC1B14}" srcOrd="2" destOrd="0" parTransId="{E1B37A70-A7CE-40F1-80CB-5A8D1D2DED33}" sibTransId="{DBF03C97-1D4A-4D16-AB4E-D411EE3387F3}"/>
    <dgm:cxn modelId="{84C8B841-991C-4BFD-8BF1-40AFB95EF10B}" srcId="{15F60F68-E45A-435C-81EE-6105E899E406}" destId="{19F408D4-9477-4D87-8BDC-98444CADA78C}" srcOrd="1" destOrd="0" parTransId="{313DE843-6707-4C53-B83A-B0EB7F0375B3}" sibTransId="{A5FAC2FE-8CCE-42CE-B86F-D2A45472CF5F}"/>
    <dgm:cxn modelId="{BDB85B79-8850-483D-8C42-61D17A96318F}" type="presOf" srcId="{15F60F68-E45A-435C-81EE-6105E899E406}" destId="{584A7744-B076-4177-B4D8-5873F595F95D}" srcOrd="0" destOrd="0" presId="urn:microsoft.com/office/officeart/2005/8/layout/arrow6"/>
    <dgm:cxn modelId="{B44EC0FD-9930-4A9A-B214-82B98B037D91}" type="presOf" srcId="{3FB3196F-B026-4A20-B9A0-38731A612D13}" destId="{6A8D4FD8-8963-4E9B-A495-F9A35CAAA2B6}" srcOrd="0" destOrd="0" presId="urn:microsoft.com/office/officeart/2005/8/layout/arrow6"/>
    <dgm:cxn modelId="{C60E9B4D-D513-4847-B980-E85F7A2DB9CE}" srcId="{15F60F68-E45A-435C-81EE-6105E899E406}" destId="{3FB3196F-B026-4A20-B9A0-38731A612D13}" srcOrd="0" destOrd="0" parTransId="{EE80C39C-27C7-4671-9EB6-FF52654E8D6F}" sibTransId="{9F89F253-65C7-4FA6-8B23-20A786310870}"/>
    <dgm:cxn modelId="{6E166219-AA69-46E8-8B5F-073D9FBA381C}" type="presParOf" srcId="{584A7744-B076-4177-B4D8-5873F595F95D}" destId="{B6111962-8B1D-492D-8342-F4ADB1136958}" srcOrd="0" destOrd="0" presId="urn:microsoft.com/office/officeart/2005/8/layout/arrow6"/>
    <dgm:cxn modelId="{5A7C6DEC-6BF7-49F5-9397-6DF771A4E271}" type="presParOf" srcId="{584A7744-B076-4177-B4D8-5873F595F95D}" destId="{6A8D4FD8-8963-4E9B-A495-F9A35CAAA2B6}" srcOrd="1" destOrd="0" presId="urn:microsoft.com/office/officeart/2005/8/layout/arrow6"/>
    <dgm:cxn modelId="{C0FAFB94-37B7-4AA6-A90E-DEB193C1B64A}" type="presParOf" srcId="{584A7744-B076-4177-B4D8-5873F595F95D}" destId="{D24CAC00-48DE-48B5-88FA-AAD04DE81135}" srcOrd="2" destOrd="0" presId="urn:microsoft.com/office/officeart/2005/8/layout/arrow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81FF85-486C-4BA3-BB5F-022F171C39EC}" type="doc">
      <dgm:prSet loTypeId="urn:microsoft.com/office/officeart/2005/8/layout/hList1" loCatId="list" qsTypeId="urn:microsoft.com/office/officeart/2005/8/quickstyle/simple1" qsCatId="simple" csTypeId="urn:microsoft.com/office/officeart/2005/8/colors/accent1_2" csCatId="accent1" phldr="0"/>
      <dgm:spPr/>
      <dgm:t>
        <a:bodyPr/>
        <a:lstStyle/>
        <a:p>
          <a:endParaRPr lang="es-MX"/>
        </a:p>
      </dgm:t>
    </dgm:pt>
    <dgm:pt modelId="{ABBEB83B-DB30-46C5-899F-1B91139F5088}" type="pres">
      <dgm:prSet presAssocID="{9481FF85-486C-4BA3-BB5F-022F171C39EC}" presName="Name0" presStyleCnt="0">
        <dgm:presLayoutVars>
          <dgm:dir/>
          <dgm:animLvl val="lvl"/>
          <dgm:resizeHandles val="exact"/>
        </dgm:presLayoutVars>
      </dgm:prSet>
      <dgm:spPr/>
      <dgm:t>
        <a:bodyPr/>
        <a:lstStyle/>
        <a:p>
          <a:endParaRPr lang="es-MX"/>
        </a:p>
      </dgm:t>
    </dgm:pt>
  </dgm:ptLst>
  <dgm:cxnLst>
    <dgm:cxn modelId="{B3221759-14EC-48F8-A860-7CA90286DCEE}" type="presOf" srcId="{9481FF85-486C-4BA3-BB5F-022F171C39EC}" destId="{ABBEB83B-DB30-46C5-899F-1B91139F5088}" srcOrd="0"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0.59736</cdr:x>
      <cdr:y>0.02418</cdr:y>
    </cdr:from>
    <cdr:to>
      <cdr:x>0.5975</cdr:x>
      <cdr:y>0.89854</cdr:y>
    </cdr:to>
    <cdr:cxnSp macro="">
      <cdr:nvCxnSpPr>
        <cdr:cNvPr id="2" name="Conector recto 1"/>
        <cdr:cNvCxnSpPr/>
      </cdr:nvCxnSpPr>
      <cdr:spPr>
        <a:xfrm xmlns:a="http://schemas.openxmlformats.org/drawingml/2006/main" flipH="1" flipV="1">
          <a:off x="6006760" y="68765"/>
          <a:ext cx="1408" cy="2486587"/>
        </a:xfrm>
        <a:prstGeom xmlns:a="http://schemas.openxmlformats.org/drawingml/2006/main" prst="line">
          <a:avLst/>
        </a:prstGeom>
        <a:ln xmlns:a="http://schemas.openxmlformats.org/drawingml/2006/main" w="25400">
          <a:prstDash val="sys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0.75966</cdr:x>
      <cdr:y>0</cdr:y>
    </cdr:from>
    <cdr:to>
      <cdr:x>0.75972</cdr:x>
      <cdr:y>0.8754</cdr:y>
    </cdr:to>
    <cdr:cxnSp macro="">
      <cdr:nvCxnSpPr>
        <cdr:cNvPr id="2" name="Conector recto 1"/>
        <cdr:cNvCxnSpPr/>
      </cdr:nvCxnSpPr>
      <cdr:spPr>
        <a:xfrm xmlns:a="http://schemas.openxmlformats.org/drawingml/2006/main" flipH="1" flipV="1">
          <a:off x="4095431" y="0"/>
          <a:ext cx="318" cy="2391141"/>
        </a:xfrm>
        <a:prstGeom xmlns:a="http://schemas.openxmlformats.org/drawingml/2006/main" prst="line">
          <a:avLst/>
        </a:prstGeom>
        <a:ln xmlns:a="http://schemas.openxmlformats.org/drawingml/2006/main" w="25400">
          <a:prstDash val="sys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2" y="0"/>
            <a:ext cx="4160520" cy="365760"/>
          </a:xfrm>
          <a:prstGeom prst="rect">
            <a:avLst/>
          </a:prstGeom>
        </p:spPr>
        <p:txBody>
          <a:bodyPr vert="horz" lIns="92885" tIns="46442" rIns="92885" bIns="46442" rtlCol="0"/>
          <a:lstStyle>
            <a:lvl1pPr algn="l" eaLnBrk="1" fontAlgn="auto" hangingPunct="1">
              <a:spcBef>
                <a:spcPts val="0"/>
              </a:spcBef>
              <a:spcAft>
                <a:spcPts val="0"/>
              </a:spcAft>
              <a:defRPr sz="1200">
                <a:latin typeface="+mn-lt"/>
                <a:cs typeface="+mn-cs"/>
              </a:defRPr>
            </a:lvl1pPr>
          </a:lstStyle>
          <a:p>
            <a:pPr>
              <a:defRPr/>
            </a:pPr>
            <a:endParaRPr lang="es-ES"/>
          </a:p>
        </p:txBody>
      </p:sp>
      <p:sp>
        <p:nvSpPr>
          <p:cNvPr id="3" name="Marcador de fecha 2"/>
          <p:cNvSpPr>
            <a:spLocks noGrp="1"/>
          </p:cNvSpPr>
          <p:nvPr>
            <p:ph type="dt" sz="quarter" idx="1"/>
          </p:nvPr>
        </p:nvSpPr>
        <p:spPr>
          <a:xfrm>
            <a:off x="5438460" y="0"/>
            <a:ext cx="4160520" cy="365760"/>
          </a:xfrm>
          <a:prstGeom prst="rect">
            <a:avLst/>
          </a:prstGeom>
        </p:spPr>
        <p:txBody>
          <a:bodyPr vert="horz" lIns="92885" tIns="46442" rIns="92885" bIns="46442" rtlCol="0"/>
          <a:lstStyle>
            <a:lvl1pPr algn="r" eaLnBrk="1" fontAlgn="auto" hangingPunct="1">
              <a:spcBef>
                <a:spcPts val="0"/>
              </a:spcBef>
              <a:spcAft>
                <a:spcPts val="0"/>
              </a:spcAft>
              <a:defRPr sz="1200">
                <a:latin typeface="+mn-lt"/>
                <a:cs typeface="+mn-cs"/>
              </a:defRPr>
            </a:lvl1pPr>
          </a:lstStyle>
          <a:p>
            <a:pPr>
              <a:defRPr/>
            </a:pPr>
            <a:fld id="{2BCCB3BC-C5DE-4B19-BC4C-F8A4947FDF7A}" type="datetimeFigureOut">
              <a:rPr lang="es-ES"/>
              <a:pPr>
                <a:defRPr/>
              </a:pPr>
              <a:t>30/08/2018</a:t>
            </a:fld>
            <a:endParaRPr lang="es-ES"/>
          </a:p>
        </p:txBody>
      </p:sp>
      <p:sp>
        <p:nvSpPr>
          <p:cNvPr id="4" name="Marcador de pie de página 3"/>
          <p:cNvSpPr>
            <a:spLocks noGrp="1"/>
          </p:cNvSpPr>
          <p:nvPr>
            <p:ph type="ftr" sz="quarter" idx="2"/>
          </p:nvPr>
        </p:nvSpPr>
        <p:spPr>
          <a:xfrm>
            <a:off x="2" y="6948171"/>
            <a:ext cx="4160520" cy="365760"/>
          </a:xfrm>
          <a:prstGeom prst="rect">
            <a:avLst/>
          </a:prstGeom>
        </p:spPr>
        <p:txBody>
          <a:bodyPr vert="horz" lIns="92885" tIns="46442" rIns="92885" bIns="46442" rtlCol="0" anchor="b"/>
          <a:lstStyle>
            <a:lvl1pPr algn="l" eaLnBrk="1" fontAlgn="auto" hangingPunct="1">
              <a:spcBef>
                <a:spcPts val="0"/>
              </a:spcBef>
              <a:spcAft>
                <a:spcPts val="0"/>
              </a:spcAft>
              <a:defRPr sz="1200">
                <a:latin typeface="+mn-lt"/>
                <a:cs typeface="+mn-cs"/>
              </a:defRPr>
            </a:lvl1pPr>
          </a:lstStyle>
          <a:p>
            <a:pPr>
              <a:defRPr/>
            </a:pPr>
            <a:endParaRPr lang="es-ES"/>
          </a:p>
        </p:txBody>
      </p:sp>
      <p:sp>
        <p:nvSpPr>
          <p:cNvPr id="5" name="Marcador de número de diapositiva 4"/>
          <p:cNvSpPr>
            <a:spLocks noGrp="1"/>
          </p:cNvSpPr>
          <p:nvPr>
            <p:ph type="sldNum" sz="quarter" idx="3"/>
          </p:nvPr>
        </p:nvSpPr>
        <p:spPr>
          <a:xfrm>
            <a:off x="5438460" y="6948171"/>
            <a:ext cx="4160520" cy="365760"/>
          </a:xfrm>
          <a:prstGeom prst="rect">
            <a:avLst/>
          </a:prstGeom>
        </p:spPr>
        <p:txBody>
          <a:bodyPr vert="horz" wrap="square" lIns="92885" tIns="46442" rIns="92885" bIns="46442"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1115DD8-85B4-4C5C-826F-DC3B397DF87C}" type="slidenum">
              <a:rPr lang="es-ES" altLang="en-US"/>
              <a:pPr>
                <a:defRPr/>
              </a:pPr>
              <a:t>‹Nº›</a:t>
            </a:fld>
            <a:endParaRPr lang="es-ES" altLang="en-US"/>
          </a:p>
        </p:txBody>
      </p:sp>
    </p:spTree>
    <p:extLst>
      <p:ext uri="{BB962C8B-B14F-4D97-AF65-F5344CB8AC3E}">
        <p14:creationId xmlns:p14="http://schemas.microsoft.com/office/powerpoint/2010/main" val="107003379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2" y="1"/>
            <a:ext cx="4160520" cy="367030"/>
          </a:xfrm>
          <a:prstGeom prst="rect">
            <a:avLst/>
          </a:prstGeom>
        </p:spPr>
        <p:txBody>
          <a:bodyPr vert="horz" lIns="92885" tIns="46442" rIns="92885" bIns="46442" rtlCol="0"/>
          <a:lstStyle>
            <a:lvl1pPr algn="l" eaLnBrk="1" hangingPunct="1">
              <a:defRPr sz="1200"/>
            </a:lvl1pPr>
          </a:lstStyle>
          <a:p>
            <a:pPr>
              <a:defRPr/>
            </a:pPr>
            <a:endParaRPr lang="en-US"/>
          </a:p>
        </p:txBody>
      </p:sp>
      <p:sp>
        <p:nvSpPr>
          <p:cNvPr id="3" name="Marcador de fecha 2"/>
          <p:cNvSpPr>
            <a:spLocks noGrp="1"/>
          </p:cNvSpPr>
          <p:nvPr>
            <p:ph type="dt" idx="1"/>
          </p:nvPr>
        </p:nvSpPr>
        <p:spPr>
          <a:xfrm>
            <a:off x="5438460" y="1"/>
            <a:ext cx="4160520" cy="367030"/>
          </a:xfrm>
          <a:prstGeom prst="rect">
            <a:avLst/>
          </a:prstGeom>
        </p:spPr>
        <p:txBody>
          <a:bodyPr vert="horz" lIns="92885" tIns="46442" rIns="92885" bIns="46442" rtlCol="0"/>
          <a:lstStyle>
            <a:lvl1pPr algn="r" eaLnBrk="1" hangingPunct="1">
              <a:defRPr sz="1200"/>
            </a:lvl1pPr>
          </a:lstStyle>
          <a:p>
            <a:pPr>
              <a:defRPr/>
            </a:pPr>
            <a:fld id="{875D6E56-2F6A-46DE-BA91-E8FF65E5CE99}" type="datetimeFigureOut">
              <a:rPr lang="en-US"/>
              <a:pPr>
                <a:defRPr/>
              </a:pPr>
              <a:t>8/30/2018</a:t>
            </a:fld>
            <a:endParaRPr lang="en-US"/>
          </a:p>
        </p:txBody>
      </p:sp>
      <p:sp>
        <p:nvSpPr>
          <p:cNvPr id="4" name="Marcador de imagen de diapositiva 3"/>
          <p:cNvSpPr>
            <a:spLocks noGrp="1" noRot="1" noChangeAspect="1"/>
          </p:cNvSpPr>
          <p:nvPr>
            <p:ph type="sldImg" idx="2"/>
          </p:nvPr>
        </p:nvSpPr>
        <p:spPr>
          <a:xfrm>
            <a:off x="2606675" y="914400"/>
            <a:ext cx="4387850" cy="2468563"/>
          </a:xfrm>
          <a:prstGeom prst="rect">
            <a:avLst/>
          </a:prstGeom>
          <a:noFill/>
          <a:ln w="12700">
            <a:solidFill>
              <a:prstClr val="black"/>
            </a:solidFill>
          </a:ln>
        </p:spPr>
        <p:txBody>
          <a:bodyPr vert="horz" lIns="92885" tIns="46442" rIns="92885" bIns="46442" rtlCol="0" anchor="ctr"/>
          <a:lstStyle/>
          <a:p>
            <a:pPr lvl="0"/>
            <a:endParaRPr lang="en-US" noProof="0" smtClean="0"/>
          </a:p>
        </p:txBody>
      </p:sp>
      <p:sp>
        <p:nvSpPr>
          <p:cNvPr id="5" name="Marcador de notas 4"/>
          <p:cNvSpPr>
            <a:spLocks noGrp="1"/>
          </p:cNvSpPr>
          <p:nvPr>
            <p:ph type="body" sz="quarter" idx="3"/>
          </p:nvPr>
        </p:nvSpPr>
        <p:spPr>
          <a:xfrm>
            <a:off x="960120" y="3520441"/>
            <a:ext cx="7680960" cy="2880361"/>
          </a:xfrm>
          <a:prstGeom prst="rect">
            <a:avLst/>
          </a:prstGeom>
        </p:spPr>
        <p:txBody>
          <a:bodyPr vert="horz" lIns="92885" tIns="46442" rIns="92885" bIns="46442" rtlCol="0"/>
          <a:lstStyle/>
          <a:p>
            <a:pPr lvl="0"/>
            <a:r>
              <a:rPr lang="es-ES" noProof="0" smtClean="0"/>
              <a:t>Editar el estilo de texto del patrón</a:t>
            </a:r>
          </a:p>
          <a:p>
            <a:pPr lvl="1"/>
            <a:r>
              <a:rPr lang="es-ES" noProof="0" smtClean="0"/>
              <a:t>Segundo nivel</a:t>
            </a:r>
          </a:p>
          <a:p>
            <a:pPr lvl="2"/>
            <a:r>
              <a:rPr lang="es-ES" noProof="0" smtClean="0"/>
              <a:t>Tercer nivel</a:t>
            </a:r>
          </a:p>
          <a:p>
            <a:pPr lvl="3"/>
            <a:r>
              <a:rPr lang="es-ES" noProof="0" smtClean="0"/>
              <a:t>Cuarto nivel</a:t>
            </a:r>
          </a:p>
          <a:p>
            <a:pPr lvl="4"/>
            <a:r>
              <a:rPr lang="es-ES" noProof="0" smtClean="0"/>
              <a:t>Quinto nivel</a:t>
            </a:r>
            <a:endParaRPr lang="en-US" noProof="0" smtClean="0"/>
          </a:p>
        </p:txBody>
      </p:sp>
      <p:sp>
        <p:nvSpPr>
          <p:cNvPr id="6" name="Marcador de pie de página 5"/>
          <p:cNvSpPr>
            <a:spLocks noGrp="1"/>
          </p:cNvSpPr>
          <p:nvPr>
            <p:ph type="ftr" sz="quarter" idx="4"/>
          </p:nvPr>
        </p:nvSpPr>
        <p:spPr>
          <a:xfrm>
            <a:off x="2" y="6948173"/>
            <a:ext cx="4160520" cy="367029"/>
          </a:xfrm>
          <a:prstGeom prst="rect">
            <a:avLst/>
          </a:prstGeom>
        </p:spPr>
        <p:txBody>
          <a:bodyPr vert="horz" lIns="92885" tIns="46442" rIns="92885" bIns="46442" rtlCol="0" anchor="b"/>
          <a:lstStyle>
            <a:lvl1pPr algn="l" eaLnBrk="1" hangingPunct="1">
              <a:defRPr sz="1200"/>
            </a:lvl1pPr>
          </a:lstStyle>
          <a:p>
            <a:pPr>
              <a:defRPr/>
            </a:pPr>
            <a:endParaRPr lang="en-US"/>
          </a:p>
        </p:txBody>
      </p:sp>
      <p:sp>
        <p:nvSpPr>
          <p:cNvPr id="7" name="Marcador de número de diapositiva 6"/>
          <p:cNvSpPr>
            <a:spLocks noGrp="1"/>
          </p:cNvSpPr>
          <p:nvPr>
            <p:ph type="sldNum" sz="quarter" idx="5"/>
          </p:nvPr>
        </p:nvSpPr>
        <p:spPr>
          <a:xfrm>
            <a:off x="5438460" y="6948173"/>
            <a:ext cx="4160520" cy="367029"/>
          </a:xfrm>
          <a:prstGeom prst="rect">
            <a:avLst/>
          </a:prstGeom>
        </p:spPr>
        <p:txBody>
          <a:bodyPr vert="horz" lIns="92885" tIns="46442" rIns="92885" bIns="46442" rtlCol="0" anchor="b"/>
          <a:lstStyle>
            <a:lvl1pPr algn="r" eaLnBrk="1" hangingPunct="1">
              <a:defRPr sz="1200"/>
            </a:lvl1pPr>
          </a:lstStyle>
          <a:p>
            <a:pPr>
              <a:defRPr/>
            </a:pPr>
            <a:fld id="{4C7F900A-380D-4ECE-9155-317F436922DA}" type="slidenum">
              <a:rPr lang="en-US"/>
              <a:pPr>
                <a:defRPr/>
              </a:pPr>
              <a:t>‹Nº›</a:t>
            </a:fld>
            <a:endParaRPr lang="en-US"/>
          </a:p>
        </p:txBody>
      </p:sp>
    </p:spTree>
    <p:extLst>
      <p:ext uri="{BB962C8B-B14F-4D97-AF65-F5344CB8AC3E}">
        <p14:creationId xmlns:p14="http://schemas.microsoft.com/office/powerpoint/2010/main" val="2717620725"/>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606675" y="914400"/>
            <a:ext cx="4387850" cy="2468563"/>
          </a:xfrm>
        </p:spPr>
      </p:sp>
      <p:sp>
        <p:nvSpPr>
          <p:cNvPr id="3" name="Marcador de notas 2"/>
          <p:cNvSpPr>
            <a:spLocks noGrp="1"/>
          </p:cNvSpPr>
          <p:nvPr>
            <p:ph type="body" idx="1"/>
          </p:nvPr>
        </p:nvSpPr>
        <p:spPr/>
        <p:txBody>
          <a:bodyPr/>
          <a:lstStyle/>
          <a:p>
            <a:endParaRPr lang="es-EC"/>
          </a:p>
        </p:txBody>
      </p:sp>
      <p:sp>
        <p:nvSpPr>
          <p:cNvPr id="4" name="Marcador de número de diapositiva 3"/>
          <p:cNvSpPr>
            <a:spLocks noGrp="1"/>
          </p:cNvSpPr>
          <p:nvPr>
            <p:ph type="sldNum" sz="quarter" idx="10"/>
          </p:nvPr>
        </p:nvSpPr>
        <p:spPr/>
        <p:txBody>
          <a:bodyPr/>
          <a:lstStyle/>
          <a:p>
            <a:fld id="{63D1058F-DFAF-40BD-B202-ECD3978284C2}" type="slidenum">
              <a:rPr lang="es-EC" smtClean="0">
                <a:solidFill>
                  <a:prstClr val="black"/>
                </a:solidFill>
              </a:rPr>
              <a:pPr/>
              <a:t>1</a:t>
            </a:fld>
            <a:endParaRPr lang="es-EC">
              <a:solidFill>
                <a:prstClr val="black"/>
              </a:solidFill>
            </a:endParaRPr>
          </a:p>
        </p:txBody>
      </p:sp>
      <p:sp>
        <p:nvSpPr>
          <p:cNvPr id="5" name="Marcador de pie de página 4"/>
          <p:cNvSpPr>
            <a:spLocks noGrp="1"/>
          </p:cNvSpPr>
          <p:nvPr>
            <p:ph type="ftr" sz="quarter" idx="11"/>
          </p:nvPr>
        </p:nvSpPr>
        <p:spPr/>
        <p:txBody>
          <a:bodyPr/>
          <a:lstStyle/>
          <a:p>
            <a:r>
              <a:rPr lang="es-EC" smtClean="0">
                <a:solidFill>
                  <a:prstClr val="black"/>
                </a:solidFill>
              </a:rPr>
              <a:t>Pag.</a:t>
            </a:r>
            <a:endParaRPr lang="es-EC">
              <a:solidFill>
                <a:prstClr val="black"/>
              </a:solidFill>
            </a:endParaRPr>
          </a:p>
        </p:txBody>
      </p:sp>
    </p:spTree>
    <p:extLst>
      <p:ext uri="{BB962C8B-B14F-4D97-AF65-F5344CB8AC3E}">
        <p14:creationId xmlns:p14="http://schemas.microsoft.com/office/powerpoint/2010/main" val="924330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10</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11</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12</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pie de página 3"/>
          <p:cNvSpPr>
            <a:spLocks noGrp="1"/>
          </p:cNvSpPr>
          <p:nvPr>
            <p:ph type="ftr" sz="quarter" idx="10"/>
          </p:nvPr>
        </p:nvSpPr>
        <p:spPr/>
        <p:txBody>
          <a:bodyPr/>
          <a:lstStyle/>
          <a:p>
            <a:pPr>
              <a:defRPr/>
            </a:pPr>
            <a:endParaRPr lang="en-US"/>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pPr>
                <a:defRPr/>
              </a:pPr>
              <a:t>13</a:t>
            </a:fld>
            <a:endParaRPr lang="en-US"/>
          </a:p>
        </p:txBody>
      </p:sp>
    </p:spTree>
    <p:extLst>
      <p:ext uri="{BB962C8B-B14F-4D97-AF65-F5344CB8AC3E}">
        <p14:creationId xmlns:p14="http://schemas.microsoft.com/office/powerpoint/2010/main" val="562269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14</a:t>
            </a:fld>
            <a:endParaRPr lang="en-US">
              <a:solidFill>
                <a:prstClr val="black"/>
              </a:solidFill>
            </a:endParaRPr>
          </a:p>
        </p:txBody>
      </p:sp>
    </p:spTree>
    <p:extLst>
      <p:ext uri="{BB962C8B-B14F-4D97-AF65-F5344CB8AC3E}">
        <p14:creationId xmlns:p14="http://schemas.microsoft.com/office/powerpoint/2010/main" val="928569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Principales</a:t>
            </a:r>
            <a:r>
              <a:rPr lang="es-MX" sz="1400" b="0" baseline="0" dirty="0" smtClean="0">
                <a:solidFill>
                  <a:prstClr val="black"/>
                </a:solidFill>
              </a:rPr>
              <a:t> productos no petroleros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15</a:t>
            </a:fld>
            <a:endParaRPr lang="en-US">
              <a:solidFill>
                <a:prstClr val="black"/>
              </a:solidFill>
            </a:endParaRPr>
          </a:p>
        </p:txBody>
      </p:sp>
    </p:spTree>
    <p:extLst>
      <p:ext uri="{BB962C8B-B14F-4D97-AF65-F5344CB8AC3E}">
        <p14:creationId xmlns:p14="http://schemas.microsoft.com/office/powerpoint/2010/main" val="699678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pPr>
                <a:defRPr/>
              </a:pPr>
              <a:t>16</a:t>
            </a:fld>
            <a:endParaRPr lang="en-US"/>
          </a:p>
        </p:txBody>
      </p:sp>
    </p:spTree>
    <p:extLst>
      <p:ext uri="{BB962C8B-B14F-4D97-AF65-F5344CB8AC3E}">
        <p14:creationId xmlns:p14="http://schemas.microsoft.com/office/powerpoint/2010/main" val="678996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17</a:t>
            </a:fld>
            <a:endParaRPr lang="en-US">
              <a:solidFill>
                <a:prstClr val="black"/>
              </a:solidFill>
            </a:endParaRPr>
          </a:p>
        </p:txBody>
      </p:sp>
    </p:spTree>
    <p:extLst>
      <p:ext uri="{BB962C8B-B14F-4D97-AF65-F5344CB8AC3E}">
        <p14:creationId xmlns:p14="http://schemas.microsoft.com/office/powerpoint/2010/main" val="2646544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18</a:t>
            </a:fld>
            <a:endParaRPr lang="en-US">
              <a:solidFill>
                <a:prstClr val="black"/>
              </a:solidFill>
            </a:endParaRPr>
          </a:p>
        </p:txBody>
      </p:sp>
    </p:spTree>
    <p:extLst>
      <p:ext uri="{BB962C8B-B14F-4D97-AF65-F5344CB8AC3E}">
        <p14:creationId xmlns:p14="http://schemas.microsoft.com/office/powerpoint/2010/main" val="2511262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19</a:t>
            </a:fld>
            <a:endParaRPr lang="en-US">
              <a:solidFill>
                <a:prstClr val="black"/>
              </a:solidFill>
            </a:endParaRPr>
          </a:p>
        </p:txBody>
      </p:sp>
    </p:spTree>
    <p:extLst>
      <p:ext uri="{BB962C8B-B14F-4D97-AF65-F5344CB8AC3E}">
        <p14:creationId xmlns:p14="http://schemas.microsoft.com/office/powerpoint/2010/main" val="1607099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2</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20</a:t>
            </a:fld>
            <a:endParaRPr lang="en-US">
              <a:solidFill>
                <a:prstClr val="black"/>
              </a:solidFill>
            </a:endParaRPr>
          </a:p>
        </p:txBody>
      </p:sp>
    </p:spTree>
    <p:extLst>
      <p:ext uri="{BB962C8B-B14F-4D97-AF65-F5344CB8AC3E}">
        <p14:creationId xmlns:p14="http://schemas.microsoft.com/office/powerpoint/2010/main" val="1347530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pPr>
                <a:defRPr/>
              </a:pPr>
              <a:t>21</a:t>
            </a:fld>
            <a:endParaRPr lang="en-US"/>
          </a:p>
        </p:txBody>
      </p:sp>
    </p:spTree>
    <p:extLst>
      <p:ext uri="{BB962C8B-B14F-4D97-AF65-F5344CB8AC3E}">
        <p14:creationId xmlns:p14="http://schemas.microsoft.com/office/powerpoint/2010/main" val="62746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22</a:t>
            </a:fld>
            <a:endParaRPr lang="en-US">
              <a:solidFill>
                <a:prstClr val="black"/>
              </a:solidFill>
            </a:endParaRPr>
          </a:p>
        </p:txBody>
      </p:sp>
    </p:spTree>
    <p:extLst>
      <p:ext uri="{BB962C8B-B14F-4D97-AF65-F5344CB8AC3E}">
        <p14:creationId xmlns:p14="http://schemas.microsoft.com/office/powerpoint/2010/main" val="3683355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pPr>
                <a:defRPr/>
              </a:pPr>
              <a:t>23</a:t>
            </a:fld>
            <a:endParaRPr lang="en-US"/>
          </a:p>
        </p:txBody>
      </p:sp>
    </p:spTree>
    <p:extLst>
      <p:ext uri="{BB962C8B-B14F-4D97-AF65-F5344CB8AC3E}">
        <p14:creationId xmlns:p14="http://schemas.microsoft.com/office/powerpoint/2010/main" val="3555175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24</a:t>
            </a:fld>
            <a:endParaRPr lang="en-US">
              <a:solidFill>
                <a:prstClr val="black"/>
              </a:solidFill>
            </a:endParaRPr>
          </a:p>
        </p:txBody>
      </p:sp>
    </p:spTree>
    <p:extLst>
      <p:ext uri="{BB962C8B-B14F-4D97-AF65-F5344CB8AC3E}">
        <p14:creationId xmlns:p14="http://schemas.microsoft.com/office/powerpoint/2010/main" val="3366420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pie de página 3"/>
          <p:cNvSpPr>
            <a:spLocks noGrp="1"/>
          </p:cNvSpPr>
          <p:nvPr>
            <p:ph type="ftr" sz="quarter" idx="10"/>
          </p:nvPr>
        </p:nvSpPr>
        <p:spPr/>
        <p:txBody>
          <a:bodyPr/>
          <a:lstStyle/>
          <a:p>
            <a:pPr>
              <a:defRPr/>
            </a:pPr>
            <a:endParaRPr lang="en-US"/>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pPr>
                <a:defRPr/>
              </a:pPr>
              <a:t>25</a:t>
            </a:fld>
            <a:endParaRPr lang="en-US"/>
          </a:p>
        </p:txBody>
      </p:sp>
    </p:spTree>
    <p:extLst>
      <p:ext uri="{BB962C8B-B14F-4D97-AF65-F5344CB8AC3E}">
        <p14:creationId xmlns:p14="http://schemas.microsoft.com/office/powerpoint/2010/main" val="2656775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26</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27</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28</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29</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3</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30</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31</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32</a:t>
            </a:fld>
            <a:endParaRPr lang="en-US">
              <a:solidFill>
                <a:prstClr val="black"/>
              </a:solidFill>
            </a:endParaRPr>
          </a:p>
        </p:txBody>
      </p:sp>
    </p:spTree>
    <p:extLst>
      <p:ext uri="{BB962C8B-B14F-4D97-AF65-F5344CB8AC3E}">
        <p14:creationId xmlns:p14="http://schemas.microsoft.com/office/powerpoint/2010/main" val="1182572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33</a:t>
            </a:fld>
            <a:endParaRPr lang="en-US">
              <a:solidFill>
                <a:prstClr val="black"/>
              </a:solidFill>
            </a:endParaRPr>
          </a:p>
        </p:txBody>
      </p:sp>
    </p:spTree>
    <p:extLst>
      <p:ext uri="{BB962C8B-B14F-4D97-AF65-F5344CB8AC3E}">
        <p14:creationId xmlns:p14="http://schemas.microsoft.com/office/powerpoint/2010/main" val="1182572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4</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5</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6</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7</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8</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9</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2" name="Imagen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41364"/>
            <a:ext cx="716280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n 7" descr="LOGO PRINCIPAL HOR.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1018" y="17976"/>
            <a:ext cx="2262716"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n 8"/>
          <p:cNvPicPr>
            <a:picLocks noChangeAspect="1"/>
          </p:cNvPicPr>
          <p:nvPr userDrawn="1"/>
        </p:nvPicPr>
        <p:blipFill>
          <a:blip r:embed="rId2">
            <a:extLst>
              <a:ext uri="{28A0092B-C50C-407E-A947-70E740481C1C}">
                <a14:useLocalDpi xmlns:a14="http://schemas.microsoft.com/office/drawing/2010/main" val="0"/>
              </a:ext>
            </a:extLst>
          </a:blip>
          <a:srcRect l="28078" t="22289" r="2"/>
          <a:stretch>
            <a:fillRect/>
          </a:stretch>
        </p:blipFill>
        <p:spPr bwMode="auto">
          <a:xfrm>
            <a:off x="6893985" y="777876"/>
            <a:ext cx="5149849"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uadroTexto 4"/>
          <p:cNvSpPr txBox="1"/>
          <p:nvPr userDrawn="1"/>
        </p:nvSpPr>
        <p:spPr>
          <a:xfrm>
            <a:off x="1" y="6606760"/>
            <a:ext cx="7864699" cy="261610"/>
          </a:xfrm>
          <a:prstGeom prst="rect">
            <a:avLst/>
          </a:prstGeom>
          <a:noFill/>
        </p:spPr>
        <p:txBody>
          <a:bodyPr wrap="square" rtlCol="0">
            <a:spAutoFit/>
          </a:bodyPr>
          <a:lstStyle/>
          <a:p>
            <a:r>
              <a:rPr lang="es-MX" sz="1100" b="1" dirty="0" smtClean="0"/>
              <a:t>Coordinación General de Estudios Prospectivos y Macroeconómicos para la Industria</a:t>
            </a:r>
            <a:endParaRPr lang="es-MX" sz="1100" b="1" dirty="0"/>
          </a:p>
        </p:txBody>
      </p:sp>
    </p:spTree>
    <p:extLst>
      <p:ext uri="{BB962C8B-B14F-4D97-AF65-F5344CB8AC3E}">
        <p14:creationId xmlns:p14="http://schemas.microsoft.com/office/powerpoint/2010/main" val="1436938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lvl1pPr>
              <a:defRPr/>
            </a:lvl1pPr>
          </a:lstStyle>
          <a:p>
            <a:pPr>
              <a:defRPr/>
            </a:pPr>
            <a:fld id="{22A6A7C2-BEF1-42A2-8EEE-46931C8A43BC}" type="datetime1">
              <a:rPr lang="es-EC" smtClean="0"/>
              <a:pPr>
                <a:defRPr/>
              </a:pPr>
              <a:t>30/08/2018</a:t>
            </a:fld>
            <a:endParaRPr lang="en-US"/>
          </a:p>
        </p:txBody>
      </p:sp>
      <p:sp>
        <p:nvSpPr>
          <p:cNvPr id="5" name="Marcador de pie de página 4"/>
          <p:cNvSpPr>
            <a:spLocks noGrp="1"/>
          </p:cNvSpPr>
          <p:nvPr>
            <p:ph type="ftr" sz="quarter" idx="11"/>
          </p:nvPr>
        </p:nvSpPr>
        <p:spPr/>
        <p:txBody>
          <a:bodyPr/>
          <a:lstStyle>
            <a:lvl1pPr>
              <a:defRPr/>
            </a:lvl1pPr>
          </a:lstStyle>
          <a:p>
            <a:pPr>
              <a:defRPr/>
            </a:pPr>
            <a:endParaRPr lang="en-US"/>
          </a:p>
        </p:txBody>
      </p:sp>
      <p:sp>
        <p:nvSpPr>
          <p:cNvPr id="6" name="Marcador de número de diapositiva 5"/>
          <p:cNvSpPr>
            <a:spLocks noGrp="1"/>
          </p:cNvSpPr>
          <p:nvPr>
            <p:ph type="sldNum" sz="quarter" idx="12"/>
          </p:nvPr>
        </p:nvSpPr>
        <p:spPr/>
        <p:txBody>
          <a:bodyPr/>
          <a:lstStyle>
            <a:lvl1pPr>
              <a:defRPr/>
            </a:lvl1pPr>
          </a:lstStyle>
          <a:p>
            <a:pPr>
              <a:defRPr/>
            </a:pPr>
            <a:fld id="{3BF30432-381A-45E5-A272-6C9DD1ED9045}" type="slidenum">
              <a:rPr lang="en-US"/>
              <a:pPr>
                <a:defRPr/>
              </a:pPr>
              <a:t>‹Nº›</a:t>
            </a:fld>
            <a:endParaRPr lang="en-US"/>
          </a:p>
        </p:txBody>
      </p:sp>
    </p:spTree>
    <p:extLst>
      <p:ext uri="{BB962C8B-B14F-4D97-AF65-F5344CB8AC3E}">
        <p14:creationId xmlns:p14="http://schemas.microsoft.com/office/powerpoint/2010/main" val="3627988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1" y="365125"/>
            <a:ext cx="2628900" cy="5811838"/>
          </a:xfrm>
        </p:spPr>
        <p:txBody>
          <a:bodyPr vert="eaVert"/>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a:xfrm>
            <a:off x="838201" y="365125"/>
            <a:ext cx="76835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lvl1pPr>
              <a:defRPr/>
            </a:lvl1pPr>
          </a:lstStyle>
          <a:p>
            <a:pPr>
              <a:defRPr/>
            </a:pPr>
            <a:fld id="{D71B16E3-E34E-4C24-81EC-11306AA06230}" type="datetime1">
              <a:rPr lang="es-EC" smtClean="0"/>
              <a:pPr>
                <a:defRPr/>
              </a:pPr>
              <a:t>30/08/2018</a:t>
            </a:fld>
            <a:endParaRPr lang="en-US"/>
          </a:p>
        </p:txBody>
      </p:sp>
      <p:sp>
        <p:nvSpPr>
          <p:cNvPr id="5" name="Marcador de pie de página 4"/>
          <p:cNvSpPr>
            <a:spLocks noGrp="1"/>
          </p:cNvSpPr>
          <p:nvPr>
            <p:ph type="ftr" sz="quarter" idx="11"/>
          </p:nvPr>
        </p:nvSpPr>
        <p:spPr/>
        <p:txBody>
          <a:bodyPr/>
          <a:lstStyle>
            <a:lvl1pPr>
              <a:defRPr/>
            </a:lvl1pPr>
          </a:lstStyle>
          <a:p>
            <a:pPr>
              <a:defRPr/>
            </a:pPr>
            <a:endParaRPr lang="en-US"/>
          </a:p>
        </p:txBody>
      </p:sp>
      <p:sp>
        <p:nvSpPr>
          <p:cNvPr id="6" name="Marcador de número de diapositiva 5"/>
          <p:cNvSpPr>
            <a:spLocks noGrp="1"/>
          </p:cNvSpPr>
          <p:nvPr>
            <p:ph type="sldNum" sz="quarter" idx="12"/>
          </p:nvPr>
        </p:nvSpPr>
        <p:spPr/>
        <p:txBody>
          <a:bodyPr/>
          <a:lstStyle>
            <a:lvl1pPr>
              <a:defRPr/>
            </a:lvl1pPr>
          </a:lstStyle>
          <a:p>
            <a:pPr>
              <a:defRPr/>
            </a:pPr>
            <a:fld id="{D8A45BD2-A8F1-4A90-B01C-A8DAFB98F3E8}" type="slidenum">
              <a:rPr lang="en-US"/>
              <a:pPr>
                <a:defRPr/>
              </a:pPr>
              <a:t>‹Nº›</a:t>
            </a:fld>
            <a:endParaRPr lang="en-US"/>
          </a:p>
        </p:txBody>
      </p:sp>
    </p:spTree>
    <p:extLst>
      <p:ext uri="{BB962C8B-B14F-4D97-AF65-F5344CB8AC3E}">
        <p14:creationId xmlns:p14="http://schemas.microsoft.com/office/powerpoint/2010/main" val="2611518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3280CA51-370B-48DD-855B-BEC09FD48D46}" type="datetime1">
              <a:rPr lang="es-EC" smtClean="0">
                <a:solidFill>
                  <a:prstClr val="black">
                    <a:tint val="75000"/>
                  </a:prstClr>
                </a:solidFill>
              </a:rPr>
              <a:pPr/>
              <a:t>30/08/2018</a:t>
            </a:fld>
            <a:endParaRPr lang="es-EC">
              <a:solidFill>
                <a:prstClr val="black">
                  <a:tint val="75000"/>
                </a:prstClr>
              </a:solidFill>
            </a:endParaRPr>
          </a:p>
        </p:txBody>
      </p:sp>
      <p:sp>
        <p:nvSpPr>
          <p:cNvPr id="5" name="Footer Placeholder 4"/>
          <p:cNvSpPr>
            <a:spLocks noGrp="1"/>
          </p:cNvSpPr>
          <p:nvPr>
            <p:ph type="ftr" sz="quarter" idx="11"/>
          </p:nvPr>
        </p:nvSpPr>
        <p:spPr/>
        <p:txBody>
          <a:bodyPr/>
          <a:lstStyle/>
          <a:p>
            <a:endParaRPr lang="es-EC">
              <a:solidFill>
                <a:prstClr val="black">
                  <a:tint val="75000"/>
                </a:prstClr>
              </a:solidFill>
            </a:endParaRPr>
          </a:p>
        </p:txBody>
      </p:sp>
      <p:sp>
        <p:nvSpPr>
          <p:cNvPr id="6" name="Slide Number Placeholder 5"/>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3470085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3367A37-7103-4C53-AF76-51C394A37587}" type="datetime1">
              <a:rPr lang="es-EC" smtClean="0">
                <a:solidFill>
                  <a:prstClr val="black">
                    <a:tint val="75000"/>
                  </a:prstClr>
                </a:solidFill>
              </a:rPr>
              <a:pPr/>
              <a:t>30/08/2018</a:t>
            </a:fld>
            <a:endParaRPr lang="es-EC">
              <a:solidFill>
                <a:prstClr val="black">
                  <a:tint val="75000"/>
                </a:prstClr>
              </a:solidFill>
            </a:endParaRPr>
          </a:p>
        </p:txBody>
      </p:sp>
      <p:sp>
        <p:nvSpPr>
          <p:cNvPr id="5" name="Footer Placeholder 4"/>
          <p:cNvSpPr>
            <a:spLocks noGrp="1"/>
          </p:cNvSpPr>
          <p:nvPr>
            <p:ph type="ftr" sz="quarter" idx="11"/>
          </p:nvPr>
        </p:nvSpPr>
        <p:spPr/>
        <p:txBody>
          <a:bodyPr/>
          <a:lstStyle/>
          <a:p>
            <a:endParaRPr lang="es-EC">
              <a:solidFill>
                <a:prstClr val="black">
                  <a:tint val="75000"/>
                </a:prstClr>
              </a:solidFill>
            </a:endParaRPr>
          </a:p>
        </p:txBody>
      </p:sp>
      <p:sp>
        <p:nvSpPr>
          <p:cNvPr id="6" name="Slide Number Placeholder 5"/>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1319499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1ECDB035-D10E-4108-8B6E-60BFDF090090}" type="datetime1">
              <a:rPr lang="es-EC" smtClean="0">
                <a:solidFill>
                  <a:prstClr val="black">
                    <a:tint val="75000"/>
                  </a:prstClr>
                </a:solidFill>
              </a:rPr>
              <a:pPr/>
              <a:t>30/08/2018</a:t>
            </a:fld>
            <a:endParaRPr lang="es-EC">
              <a:solidFill>
                <a:prstClr val="black">
                  <a:tint val="75000"/>
                </a:prstClr>
              </a:solidFill>
            </a:endParaRPr>
          </a:p>
        </p:txBody>
      </p:sp>
      <p:sp>
        <p:nvSpPr>
          <p:cNvPr id="5" name="Footer Placeholder 4"/>
          <p:cNvSpPr>
            <a:spLocks noGrp="1"/>
          </p:cNvSpPr>
          <p:nvPr>
            <p:ph type="ftr" sz="quarter" idx="11"/>
          </p:nvPr>
        </p:nvSpPr>
        <p:spPr/>
        <p:txBody>
          <a:bodyPr/>
          <a:lstStyle/>
          <a:p>
            <a:endParaRPr lang="es-EC">
              <a:solidFill>
                <a:prstClr val="black">
                  <a:tint val="75000"/>
                </a:prstClr>
              </a:solidFill>
            </a:endParaRPr>
          </a:p>
        </p:txBody>
      </p:sp>
      <p:sp>
        <p:nvSpPr>
          <p:cNvPr id="6" name="Slide Number Placeholder 5"/>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17757535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BD345B-21D6-4B3E-8B6F-692E5F8E1732}" type="datetime1">
              <a:rPr lang="es-EC" smtClean="0">
                <a:solidFill>
                  <a:prstClr val="black">
                    <a:tint val="75000"/>
                  </a:prstClr>
                </a:solidFill>
              </a:rPr>
              <a:pPr/>
              <a:t>30/08/2018</a:t>
            </a:fld>
            <a:endParaRPr lang="es-EC">
              <a:solidFill>
                <a:prstClr val="black">
                  <a:tint val="75000"/>
                </a:prstClr>
              </a:solidFill>
            </a:endParaRPr>
          </a:p>
        </p:txBody>
      </p:sp>
      <p:sp>
        <p:nvSpPr>
          <p:cNvPr id="6" name="Footer Placeholder 5"/>
          <p:cNvSpPr>
            <a:spLocks noGrp="1"/>
          </p:cNvSpPr>
          <p:nvPr>
            <p:ph type="ftr" sz="quarter" idx="11"/>
          </p:nvPr>
        </p:nvSpPr>
        <p:spPr/>
        <p:txBody>
          <a:bodyPr/>
          <a:lstStyle/>
          <a:p>
            <a:endParaRPr lang="es-EC">
              <a:solidFill>
                <a:prstClr val="black">
                  <a:tint val="75000"/>
                </a:prstClr>
              </a:solidFill>
            </a:endParaRPr>
          </a:p>
        </p:txBody>
      </p:sp>
      <p:sp>
        <p:nvSpPr>
          <p:cNvPr id="7" name="Slide Number Placeholder 6"/>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2305203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739488CB-820A-4D76-A5CA-756969D86620}" type="datetime1">
              <a:rPr lang="es-EC" smtClean="0">
                <a:solidFill>
                  <a:prstClr val="black">
                    <a:tint val="75000"/>
                  </a:prstClr>
                </a:solidFill>
              </a:rPr>
              <a:pPr/>
              <a:t>30/08/2018</a:t>
            </a:fld>
            <a:endParaRPr lang="es-EC">
              <a:solidFill>
                <a:prstClr val="black">
                  <a:tint val="75000"/>
                </a:prstClr>
              </a:solidFill>
            </a:endParaRPr>
          </a:p>
        </p:txBody>
      </p:sp>
      <p:sp>
        <p:nvSpPr>
          <p:cNvPr id="8" name="Footer Placeholder 7"/>
          <p:cNvSpPr>
            <a:spLocks noGrp="1"/>
          </p:cNvSpPr>
          <p:nvPr>
            <p:ph type="ftr" sz="quarter" idx="11"/>
          </p:nvPr>
        </p:nvSpPr>
        <p:spPr/>
        <p:txBody>
          <a:bodyPr/>
          <a:lstStyle/>
          <a:p>
            <a:endParaRPr lang="es-EC">
              <a:solidFill>
                <a:prstClr val="black">
                  <a:tint val="75000"/>
                </a:prstClr>
              </a:solidFill>
            </a:endParaRPr>
          </a:p>
        </p:txBody>
      </p:sp>
      <p:sp>
        <p:nvSpPr>
          <p:cNvPr id="9" name="Slide Number Placeholder 8"/>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16443118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AF089A0-2F6D-48C7-ACC5-DA8E1FB4769C}" type="datetime1">
              <a:rPr lang="es-EC" smtClean="0">
                <a:solidFill>
                  <a:prstClr val="black">
                    <a:tint val="75000"/>
                  </a:prstClr>
                </a:solidFill>
              </a:rPr>
              <a:pPr/>
              <a:t>30/08/2018</a:t>
            </a:fld>
            <a:endParaRPr lang="es-EC">
              <a:solidFill>
                <a:prstClr val="black">
                  <a:tint val="75000"/>
                </a:prstClr>
              </a:solidFill>
            </a:endParaRPr>
          </a:p>
        </p:txBody>
      </p:sp>
      <p:sp>
        <p:nvSpPr>
          <p:cNvPr id="4" name="Footer Placeholder 3"/>
          <p:cNvSpPr>
            <a:spLocks noGrp="1"/>
          </p:cNvSpPr>
          <p:nvPr>
            <p:ph type="ftr" sz="quarter" idx="11"/>
          </p:nvPr>
        </p:nvSpPr>
        <p:spPr/>
        <p:txBody>
          <a:bodyPr/>
          <a:lstStyle/>
          <a:p>
            <a:endParaRPr lang="es-EC">
              <a:solidFill>
                <a:prstClr val="black">
                  <a:tint val="75000"/>
                </a:prstClr>
              </a:solidFill>
            </a:endParaRPr>
          </a:p>
        </p:txBody>
      </p:sp>
      <p:sp>
        <p:nvSpPr>
          <p:cNvPr id="5" name="Slide Number Placeholder 4"/>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235726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7C55D6-B5B3-4E34-8979-70996C82ACB3}" type="datetime1">
              <a:rPr lang="es-EC" smtClean="0">
                <a:solidFill>
                  <a:prstClr val="black">
                    <a:tint val="75000"/>
                  </a:prstClr>
                </a:solidFill>
              </a:rPr>
              <a:pPr/>
              <a:t>30/08/2018</a:t>
            </a:fld>
            <a:endParaRPr lang="es-EC">
              <a:solidFill>
                <a:prstClr val="black">
                  <a:tint val="75000"/>
                </a:prstClr>
              </a:solidFill>
            </a:endParaRPr>
          </a:p>
        </p:txBody>
      </p:sp>
      <p:sp>
        <p:nvSpPr>
          <p:cNvPr id="3" name="Footer Placeholder 2"/>
          <p:cNvSpPr>
            <a:spLocks noGrp="1"/>
          </p:cNvSpPr>
          <p:nvPr>
            <p:ph type="ftr" sz="quarter" idx="11"/>
          </p:nvPr>
        </p:nvSpPr>
        <p:spPr/>
        <p:txBody>
          <a:bodyPr/>
          <a:lstStyle/>
          <a:p>
            <a:endParaRPr lang="es-EC">
              <a:solidFill>
                <a:prstClr val="black">
                  <a:tint val="75000"/>
                </a:prstClr>
              </a:solidFill>
            </a:endParaRPr>
          </a:p>
        </p:txBody>
      </p:sp>
      <p:sp>
        <p:nvSpPr>
          <p:cNvPr id="4" name="Slide Number Placeholder 3"/>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4919889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8F1786F-04CA-42D1-B746-91B4C124C25D}" type="datetime1">
              <a:rPr lang="es-EC" smtClean="0">
                <a:solidFill>
                  <a:prstClr val="black">
                    <a:tint val="75000"/>
                  </a:prstClr>
                </a:solidFill>
              </a:rPr>
              <a:pPr/>
              <a:t>30/08/2018</a:t>
            </a:fld>
            <a:endParaRPr lang="es-EC">
              <a:solidFill>
                <a:prstClr val="black">
                  <a:tint val="75000"/>
                </a:prstClr>
              </a:solidFill>
            </a:endParaRPr>
          </a:p>
        </p:txBody>
      </p:sp>
      <p:sp>
        <p:nvSpPr>
          <p:cNvPr id="6" name="Footer Placeholder 5"/>
          <p:cNvSpPr>
            <a:spLocks noGrp="1"/>
          </p:cNvSpPr>
          <p:nvPr>
            <p:ph type="ftr" sz="quarter" idx="11"/>
          </p:nvPr>
        </p:nvSpPr>
        <p:spPr/>
        <p:txBody>
          <a:bodyPr/>
          <a:lstStyle/>
          <a:p>
            <a:endParaRPr lang="es-EC">
              <a:solidFill>
                <a:prstClr val="black">
                  <a:tint val="75000"/>
                </a:prstClr>
              </a:solidFill>
            </a:endParaRPr>
          </a:p>
        </p:txBody>
      </p:sp>
      <p:sp>
        <p:nvSpPr>
          <p:cNvPr id="7" name="Slide Number Placeholder 6"/>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2543627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lvl1pPr>
              <a:defRPr/>
            </a:lvl1pPr>
          </a:lstStyle>
          <a:p>
            <a:pPr>
              <a:defRPr/>
            </a:pPr>
            <a:fld id="{B2F65EE9-CF35-4DA0-8CC4-1369CB4CC69D}" type="datetime1">
              <a:rPr lang="es-EC" smtClean="0"/>
              <a:pPr>
                <a:defRPr/>
              </a:pPr>
              <a:t>30/08/2018</a:t>
            </a:fld>
            <a:endParaRPr lang="en-US"/>
          </a:p>
        </p:txBody>
      </p:sp>
      <p:sp>
        <p:nvSpPr>
          <p:cNvPr id="5" name="Marcador de pie de página 4"/>
          <p:cNvSpPr>
            <a:spLocks noGrp="1"/>
          </p:cNvSpPr>
          <p:nvPr>
            <p:ph type="ftr" sz="quarter" idx="11"/>
          </p:nvPr>
        </p:nvSpPr>
        <p:spPr/>
        <p:txBody>
          <a:bodyPr/>
          <a:lstStyle>
            <a:lvl1pPr>
              <a:defRPr/>
            </a:lvl1pPr>
          </a:lstStyle>
          <a:p>
            <a:pPr>
              <a:defRPr/>
            </a:pPr>
            <a:endParaRPr lang="en-US"/>
          </a:p>
        </p:txBody>
      </p:sp>
      <p:sp>
        <p:nvSpPr>
          <p:cNvPr id="6" name="Marcador de número de diapositiva 5"/>
          <p:cNvSpPr>
            <a:spLocks noGrp="1"/>
          </p:cNvSpPr>
          <p:nvPr>
            <p:ph type="sldNum" sz="quarter" idx="12"/>
          </p:nvPr>
        </p:nvSpPr>
        <p:spPr/>
        <p:txBody>
          <a:bodyPr/>
          <a:lstStyle>
            <a:lvl1pPr>
              <a:defRPr/>
            </a:lvl1pPr>
          </a:lstStyle>
          <a:p>
            <a:pPr>
              <a:defRPr/>
            </a:pPr>
            <a:fld id="{8B5A4225-6ECB-451E-9248-8263EC39726A}" type="slidenum">
              <a:rPr lang="en-US"/>
              <a:pPr>
                <a:defRPr/>
              </a:pPr>
              <a:t>‹Nº›</a:t>
            </a:fld>
            <a:endParaRPr lang="en-US"/>
          </a:p>
        </p:txBody>
      </p:sp>
    </p:spTree>
    <p:extLst>
      <p:ext uri="{BB962C8B-B14F-4D97-AF65-F5344CB8AC3E}">
        <p14:creationId xmlns:p14="http://schemas.microsoft.com/office/powerpoint/2010/main" val="30001764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A3CA5AEC-6E8A-4310-A3EA-D601048438F4}" type="datetime1">
              <a:rPr lang="es-EC" smtClean="0">
                <a:solidFill>
                  <a:prstClr val="black">
                    <a:tint val="75000"/>
                  </a:prstClr>
                </a:solidFill>
              </a:rPr>
              <a:pPr/>
              <a:t>30/08/2018</a:t>
            </a:fld>
            <a:endParaRPr lang="es-EC">
              <a:solidFill>
                <a:prstClr val="black">
                  <a:tint val="75000"/>
                </a:prstClr>
              </a:solidFill>
            </a:endParaRPr>
          </a:p>
        </p:txBody>
      </p:sp>
      <p:sp>
        <p:nvSpPr>
          <p:cNvPr id="6" name="Footer Placeholder 5"/>
          <p:cNvSpPr>
            <a:spLocks noGrp="1"/>
          </p:cNvSpPr>
          <p:nvPr>
            <p:ph type="ftr" sz="quarter" idx="11"/>
          </p:nvPr>
        </p:nvSpPr>
        <p:spPr/>
        <p:txBody>
          <a:bodyPr/>
          <a:lstStyle/>
          <a:p>
            <a:endParaRPr lang="es-EC">
              <a:solidFill>
                <a:prstClr val="black">
                  <a:tint val="75000"/>
                </a:prstClr>
              </a:solidFill>
            </a:endParaRPr>
          </a:p>
        </p:txBody>
      </p:sp>
      <p:sp>
        <p:nvSpPr>
          <p:cNvPr id="7" name="Slide Number Placeholder 6"/>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23664978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6C94BB6-0CC2-41E2-ACE8-5D8D3111841E}" type="datetime1">
              <a:rPr lang="es-EC" smtClean="0">
                <a:solidFill>
                  <a:prstClr val="black">
                    <a:tint val="75000"/>
                  </a:prstClr>
                </a:solidFill>
              </a:rPr>
              <a:pPr/>
              <a:t>30/08/2018</a:t>
            </a:fld>
            <a:endParaRPr lang="es-EC">
              <a:solidFill>
                <a:prstClr val="black">
                  <a:tint val="75000"/>
                </a:prstClr>
              </a:solidFill>
            </a:endParaRPr>
          </a:p>
        </p:txBody>
      </p:sp>
      <p:sp>
        <p:nvSpPr>
          <p:cNvPr id="5" name="Footer Placeholder 4"/>
          <p:cNvSpPr>
            <a:spLocks noGrp="1"/>
          </p:cNvSpPr>
          <p:nvPr>
            <p:ph type="ftr" sz="quarter" idx="11"/>
          </p:nvPr>
        </p:nvSpPr>
        <p:spPr/>
        <p:txBody>
          <a:bodyPr/>
          <a:lstStyle/>
          <a:p>
            <a:endParaRPr lang="es-EC">
              <a:solidFill>
                <a:prstClr val="black">
                  <a:tint val="75000"/>
                </a:prstClr>
              </a:solidFill>
            </a:endParaRPr>
          </a:p>
        </p:txBody>
      </p:sp>
      <p:sp>
        <p:nvSpPr>
          <p:cNvPr id="6" name="Slide Number Placeholder 5"/>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1864433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ED59011-A2E0-41F0-B035-D72A0F2B94FC}" type="datetime1">
              <a:rPr lang="es-EC" smtClean="0">
                <a:solidFill>
                  <a:prstClr val="black">
                    <a:tint val="75000"/>
                  </a:prstClr>
                </a:solidFill>
              </a:rPr>
              <a:pPr/>
              <a:t>30/08/2018</a:t>
            </a:fld>
            <a:endParaRPr lang="es-EC">
              <a:solidFill>
                <a:prstClr val="black">
                  <a:tint val="75000"/>
                </a:prstClr>
              </a:solidFill>
            </a:endParaRPr>
          </a:p>
        </p:txBody>
      </p:sp>
      <p:sp>
        <p:nvSpPr>
          <p:cNvPr id="5" name="Footer Placeholder 4"/>
          <p:cNvSpPr>
            <a:spLocks noGrp="1"/>
          </p:cNvSpPr>
          <p:nvPr>
            <p:ph type="ftr" sz="quarter" idx="11"/>
          </p:nvPr>
        </p:nvSpPr>
        <p:spPr/>
        <p:txBody>
          <a:bodyPr/>
          <a:lstStyle/>
          <a:p>
            <a:endParaRPr lang="es-EC">
              <a:solidFill>
                <a:prstClr val="black">
                  <a:tint val="75000"/>
                </a:prstClr>
              </a:solidFill>
            </a:endParaRPr>
          </a:p>
        </p:txBody>
      </p:sp>
      <p:sp>
        <p:nvSpPr>
          <p:cNvPr id="6" name="Slide Number Placeholder 5"/>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1955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1" y="1709739"/>
            <a:ext cx="10515600" cy="2852737"/>
          </a:xfrm>
        </p:spPr>
        <p:txBody>
          <a:bodyPr anchor="b"/>
          <a:lstStyle>
            <a:lvl1pPr>
              <a:defRPr sz="6000"/>
            </a:lvl1p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lvl1pPr>
              <a:defRPr/>
            </a:lvl1pPr>
          </a:lstStyle>
          <a:p>
            <a:pPr>
              <a:defRPr/>
            </a:pPr>
            <a:fld id="{4C8A8B6B-4162-4900-BAC1-988911E7A528}" type="datetime1">
              <a:rPr lang="es-EC" smtClean="0"/>
              <a:pPr>
                <a:defRPr/>
              </a:pPr>
              <a:t>30/08/2018</a:t>
            </a:fld>
            <a:endParaRPr lang="en-US"/>
          </a:p>
        </p:txBody>
      </p:sp>
      <p:sp>
        <p:nvSpPr>
          <p:cNvPr id="5" name="Marcador de pie de página 4"/>
          <p:cNvSpPr>
            <a:spLocks noGrp="1"/>
          </p:cNvSpPr>
          <p:nvPr>
            <p:ph type="ftr" sz="quarter" idx="11"/>
          </p:nvPr>
        </p:nvSpPr>
        <p:spPr/>
        <p:txBody>
          <a:bodyPr/>
          <a:lstStyle>
            <a:lvl1pPr>
              <a:defRPr/>
            </a:lvl1pPr>
          </a:lstStyle>
          <a:p>
            <a:pPr>
              <a:defRPr/>
            </a:pPr>
            <a:endParaRPr lang="en-US"/>
          </a:p>
        </p:txBody>
      </p:sp>
      <p:sp>
        <p:nvSpPr>
          <p:cNvPr id="6" name="Marcador de número de diapositiva 5"/>
          <p:cNvSpPr>
            <a:spLocks noGrp="1"/>
          </p:cNvSpPr>
          <p:nvPr>
            <p:ph type="sldNum" sz="quarter" idx="12"/>
          </p:nvPr>
        </p:nvSpPr>
        <p:spPr/>
        <p:txBody>
          <a:bodyPr/>
          <a:lstStyle>
            <a:lvl1pPr>
              <a:defRPr/>
            </a:lvl1pPr>
          </a:lstStyle>
          <a:p>
            <a:pPr>
              <a:defRPr/>
            </a:pPr>
            <a:fld id="{1A4C09FD-0837-4CCE-B6AE-C86973B3C1FC}" type="slidenum">
              <a:rPr lang="en-US"/>
              <a:pPr>
                <a:defRPr/>
              </a:pPr>
              <a:t>‹Nº›</a:t>
            </a:fld>
            <a:endParaRPr lang="en-US"/>
          </a:p>
        </p:txBody>
      </p:sp>
    </p:spTree>
    <p:extLst>
      <p:ext uri="{BB962C8B-B14F-4D97-AF65-F5344CB8AC3E}">
        <p14:creationId xmlns:p14="http://schemas.microsoft.com/office/powerpoint/2010/main" val="1393956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sz="half" idx="1"/>
          </p:nvPr>
        </p:nvSpPr>
        <p:spPr>
          <a:xfrm>
            <a:off x="838200" y="1825625"/>
            <a:ext cx="515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contenido 3"/>
          <p:cNvSpPr>
            <a:spLocks noGrp="1"/>
          </p:cNvSpPr>
          <p:nvPr>
            <p:ph sz="half" idx="2"/>
          </p:nvPr>
        </p:nvSpPr>
        <p:spPr>
          <a:xfrm>
            <a:off x="6197600" y="1825625"/>
            <a:ext cx="515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fecha 3"/>
          <p:cNvSpPr>
            <a:spLocks noGrp="1"/>
          </p:cNvSpPr>
          <p:nvPr>
            <p:ph type="dt" sz="half" idx="10"/>
          </p:nvPr>
        </p:nvSpPr>
        <p:spPr/>
        <p:txBody>
          <a:bodyPr/>
          <a:lstStyle>
            <a:lvl1pPr>
              <a:defRPr/>
            </a:lvl1pPr>
          </a:lstStyle>
          <a:p>
            <a:pPr>
              <a:defRPr/>
            </a:pPr>
            <a:fld id="{AB153225-BF22-4525-A3D5-3106D1902E03}" type="datetime1">
              <a:rPr lang="es-EC" smtClean="0"/>
              <a:pPr>
                <a:defRPr/>
              </a:pPr>
              <a:t>30/08/2018</a:t>
            </a:fld>
            <a:endParaRPr lang="en-US"/>
          </a:p>
        </p:txBody>
      </p:sp>
      <p:sp>
        <p:nvSpPr>
          <p:cNvPr id="6" name="Marcador de pie de página 4"/>
          <p:cNvSpPr>
            <a:spLocks noGrp="1"/>
          </p:cNvSpPr>
          <p:nvPr>
            <p:ph type="ftr" sz="quarter" idx="11"/>
          </p:nvPr>
        </p:nvSpPr>
        <p:spPr/>
        <p:txBody>
          <a:bodyPr/>
          <a:lstStyle>
            <a:lvl1pPr>
              <a:defRPr/>
            </a:lvl1pPr>
          </a:lstStyle>
          <a:p>
            <a:pPr>
              <a:defRPr/>
            </a:pPr>
            <a:endParaRPr lang="en-US"/>
          </a:p>
        </p:txBody>
      </p:sp>
      <p:sp>
        <p:nvSpPr>
          <p:cNvPr id="7" name="Marcador de número de diapositiva 5"/>
          <p:cNvSpPr>
            <a:spLocks noGrp="1"/>
          </p:cNvSpPr>
          <p:nvPr>
            <p:ph type="sldNum" sz="quarter" idx="12"/>
          </p:nvPr>
        </p:nvSpPr>
        <p:spPr/>
        <p:txBody>
          <a:bodyPr/>
          <a:lstStyle>
            <a:lvl1pPr>
              <a:defRPr/>
            </a:lvl1pPr>
          </a:lstStyle>
          <a:p>
            <a:pPr>
              <a:defRPr/>
            </a:pPr>
            <a:fld id="{D392E9BE-7D6F-49C5-9EE6-13D32CAA52E8}" type="slidenum">
              <a:rPr lang="en-US"/>
              <a:pPr>
                <a:defRPr/>
              </a:pPr>
              <a:t>‹Nº›</a:t>
            </a:fld>
            <a:endParaRPr lang="en-US"/>
          </a:p>
        </p:txBody>
      </p:sp>
    </p:spTree>
    <p:extLst>
      <p:ext uri="{BB962C8B-B14F-4D97-AF65-F5344CB8AC3E}">
        <p14:creationId xmlns:p14="http://schemas.microsoft.com/office/powerpoint/2010/main" val="93891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40317" y="365126"/>
            <a:ext cx="10515600" cy="1325563"/>
          </a:xfrm>
        </p:spPr>
        <p:txBody>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40318" y="2505075"/>
            <a:ext cx="5158316"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texto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71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Marcador de fecha 3"/>
          <p:cNvSpPr>
            <a:spLocks noGrp="1"/>
          </p:cNvSpPr>
          <p:nvPr>
            <p:ph type="dt" sz="half" idx="10"/>
          </p:nvPr>
        </p:nvSpPr>
        <p:spPr/>
        <p:txBody>
          <a:bodyPr/>
          <a:lstStyle>
            <a:lvl1pPr>
              <a:defRPr/>
            </a:lvl1pPr>
          </a:lstStyle>
          <a:p>
            <a:pPr>
              <a:defRPr/>
            </a:pPr>
            <a:fld id="{FB6A8D17-AB48-4C25-B227-450190F2D007}" type="datetime1">
              <a:rPr lang="es-EC" smtClean="0"/>
              <a:pPr>
                <a:defRPr/>
              </a:pPr>
              <a:t>30/08/2018</a:t>
            </a:fld>
            <a:endParaRPr lang="en-US"/>
          </a:p>
        </p:txBody>
      </p:sp>
      <p:sp>
        <p:nvSpPr>
          <p:cNvPr id="8" name="Marcador de pie de página 4"/>
          <p:cNvSpPr>
            <a:spLocks noGrp="1"/>
          </p:cNvSpPr>
          <p:nvPr>
            <p:ph type="ftr" sz="quarter" idx="11"/>
          </p:nvPr>
        </p:nvSpPr>
        <p:spPr/>
        <p:txBody>
          <a:bodyPr/>
          <a:lstStyle>
            <a:lvl1pPr>
              <a:defRPr/>
            </a:lvl1pPr>
          </a:lstStyle>
          <a:p>
            <a:pPr>
              <a:defRPr/>
            </a:pPr>
            <a:endParaRPr lang="en-US"/>
          </a:p>
        </p:txBody>
      </p:sp>
      <p:sp>
        <p:nvSpPr>
          <p:cNvPr id="9" name="Marcador de número de diapositiva 5"/>
          <p:cNvSpPr>
            <a:spLocks noGrp="1"/>
          </p:cNvSpPr>
          <p:nvPr>
            <p:ph type="sldNum" sz="quarter" idx="12"/>
          </p:nvPr>
        </p:nvSpPr>
        <p:spPr/>
        <p:txBody>
          <a:bodyPr/>
          <a:lstStyle>
            <a:lvl1pPr>
              <a:defRPr/>
            </a:lvl1pPr>
          </a:lstStyle>
          <a:p>
            <a:pPr>
              <a:defRPr/>
            </a:pPr>
            <a:fld id="{C4D1FCB1-D288-498F-9B46-44D2B80A7BE2}" type="slidenum">
              <a:rPr lang="en-US"/>
              <a:pPr>
                <a:defRPr/>
              </a:pPr>
              <a:t>‹Nº›</a:t>
            </a:fld>
            <a:endParaRPr lang="en-US"/>
          </a:p>
        </p:txBody>
      </p:sp>
    </p:spTree>
    <p:extLst>
      <p:ext uri="{BB962C8B-B14F-4D97-AF65-F5344CB8AC3E}">
        <p14:creationId xmlns:p14="http://schemas.microsoft.com/office/powerpoint/2010/main" val="4080987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fecha 3"/>
          <p:cNvSpPr>
            <a:spLocks noGrp="1"/>
          </p:cNvSpPr>
          <p:nvPr>
            <p:ph type="dt" sz="half" idx="10"/>
          </p:nvPr>
        </p:nvSpPr>
        <p:spPr/>
        <p:txBody>
          <a:bodyPr/>
          <a:lstStyle>
            <a:lvl1pPr>
              <a:defRPr/>
            </a:lvl1pPr>
          </a:lstStyle>
          <a:p>
            <a:pPr>
              <a:defRPr/>
            </a:pPr>
            <a:fld id="{2EBAB0E5-442E-40EF-A593-E50BE9365DE8}" type="datetime1">
              <a:rPr lang="es-EC" smtClean="0"/>
              <a:pPr>
                <a:defRPr/>
              </a:pPr>
              <a:t>30/08/2018</a:t>
            </a:fld>
            <a:endParaRPr lang="en-US"/>
          </a:p>
        </p:txBody>
      </p:sp>
      <p:sp>
        <p:nvSpPr>
          <p:cNvPr id="4" name="Marcador de pie de página 4"/>
          <p:cNvSpPr>
            <a:spLocks noGrp="1"/>
          </p:cNvSpPr>
          <p:nvPr>
            <p:ph type="ftr" sz="quarter" idx="11"/>
          </p:nvPr>
        </p:nvSpPr>
        <p:spPr/>
        <p:txBody>
          <a:bodyPr/>
          <a:lstStyle>
            <a:lvl1pPr>
              <a:defRPr/>
            </a:lvl1pPr>
          </a:lstStyle>
          <a:p>
            <a:pPr>
              <a:defRPr/>
            </a:pPr>
            <a:endParaRPr lang="en-US"/>
          </a:p>
        </p:txBody>
      </p:sp>
      <p:sp>
        <p:nvSpPr>
          <p:cNvPr id="5" name="Marcador de número de diapositiva 5"/>
          <p:cNvSpPr>
            <a:spLocks noGrp="1"/>
          </p:cNvSpPr>
          <p:nvPr>
            <p:ph type="sldNum" sz="quarter" idx="12"/>
          </p:nvPr>
        </p:nvSpPr>
        <p:spPr/>
        <p:txBody>
          <a:bodyPr/>
          <a:lstStyle>
            <a:lvl1pPr>
              <a:defRPr/>
            </a:lvl1pPr>
          </a:lstStyle>
          <a:p>
            <a:pPr>
              <a:defRPr/>
            </a:pPr>
            <a:fld id="{DAD6CACA-8FF8-4859-A125-5927AAAE6A98}" type="slidenum">
              <a:rPr lang="en-US"/>
              <a:pPr>
                <a:defRPr/>
              </a:pPr>
              <a:t>‹Nº›</a:t>
            </a:fld>
            <a:endParaRPr lang="en-US"/>
          </a:p>
        </p:txBody>
      </p:sp>
    </p:spTree>
    <p:extLst>
      <p:ext uri="{BB962C8B-B14F-4D97-AF65-F5344CB8AC3E}">
        <p14:creationId xmlns:p14="http://schemas.microsoft.com/office/powerpoint/2010/main" val="3418006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p:cNvSpPr>
            <a:spLocks noGrp="1"/>
          </p:cNvSpPr>
          <p:nvPr>
            <p:ph type="dt" sz="half" idx="10"/>
          </p:nvPr>
        </p:nvSpPr>
        <p:spPr/>
        <p:txBody>
          <a:bodyPr/>
          <a:lstStyle>
            <a:lvl1pPr>
              <a:defRPr/>
            </a:lvl1pPr>
          </a:lstStyle>
          <a:p>
            <a:pPr>
              <a:defRPr/>
            </a:pPr>
            <a:fld id="{7BD84D2E-5C1F-4D38-84F6-38BC8B413D9C}" type="datetime1">
              <a:rPr lang="es-EC" smtClean="0"/>
              <a:pPr>
                <a:defRPr/>
              </a:pPr>
              <a:t>30/08/2018</a:t>
            </a:fld>
            <a:endParaRPr lang="en-US"/>
          </a:p>
        </p:txBody>
      </p:sp>
      <p:sp>
        <p:nvSpPr>
          <p:cNvPr id="3" name="Marcador de pie de página 4"/>
          <p:cNvSpPr>
            <a:spLocks noGrp="1"/>
          </p:cNvSpPr>
          <p:nvPr>
            <p:ph type="ftr" sz="quarter" idx="11"/>
          </p:nvPr>
        </p:nvSpPr>
        <p:spPr/>
        <p:txBody>
          <a:bodyPr/>
          <a:lstStyle>
            <a:lvl1pPr>
              <a:defRPr/>
            </a:lvl1pPr>
          </a:lstStyle>
          <a:p>
            <a:pPr>
              <a:defRPr/>
            </a:pPr>
            <a:endParaRPr lang="en-US"/>
          </a:p>
        </p:txBody>
      </p:sp>
      <p:sp>
        <p:nvSpPr>
          <p:cNvPr id="4" name="Marcador de número de diapositiva 5"/>
          <p:cNvSpPr>
            <a:spLocks noGrp="1"/>
          </p:cNvSpPr>
          <p:nvPr>
            <p:ph type="sldNum" sz="quarter" idx="12"/>
          </p:nvPr>
        </p:nvSpPr>
        <p:spPr/>
        <p:txBody>
          <a:bodyPr/>
          <a:lstStyle>
            <a:lvl1pPr>
              <a:defRPr/>
            </a:lvl1pPr>
          </a:lstStyle>
          <a:p>
            <a:pPr>
              <a:defRPr/>
            </a:pPr>
            <a:fld id="{2ADE843F-D7F1-4CB4-B83B-BAEAE499F6B8}" type="slidenum">
              <a:rPr lang="en-US"/>
              <a:pPr>
                <a:defRPr/>
              </a:pPr>
              <a:t>‹Nº›</a:t>
            </a:fld>
            <a:endParaRPr lang="en-US"/>
          </a:p>
        </p:txBody>
      </p:sp>
    </p:spTree>
    <p:extLst>
      <p:ext uri="{BB962C8B-B14F-4D97-AF65-F5344CB8AC3E}">
        <p14:creationId xmlns:p14="http://schemas.microsoft.com/office/powerpoint/2010/main" val="2337990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40318" y="457200"/>
            <a:ext cx="3932767" cy="1600200"/>
          </a:xfrm>
        </p:spPr>
        <p:txBody>
          <a:bodyPr anchor="b"/>
          <a:lstStyle>
            <a:lvl1pPr>
              <a:defRPr sz="3200"/>
            </a:lvl1pPr>
          </a:lstStyle>
          <a:p>
            <a:r>
              <a:rPr lang="es-ES" smtClean="0"/>
              <a:t>Haga clic para modificar el estilo de título del patrón</a:t>
            </a:r>
            <a:endParaRPr lang="en-US"/>
          </a:p>
        </p:txBody>
      </p:sp>
      <p:sp>
        <p:nvSpPr>
          <p:cNvPr id="3" name="Marcador de contenido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texto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3"/>
          <p:cNvSpPr>
            <a:spLocks noGrp="1"/>
          </p:cNvSpPr>
          <p:nvPr>
            <p:ph type="dt" sz="half" idx="10"/>
          </p:nvPr>
        </p:nvSpPr>
        <p:spPr/>
        <p:txBody>
          <a:bodyPr/>
          <a:lstStyle>
            <a:lvl1pPr>
              <a:defRPr/>
            </a:lvl1pPr>
          </a:lstStyle>
          <a:p>
            <a:pPr>
              <a:defRPr/>
            </a:pPr>
            <a:fld id="{04E68632-1DD8-40C3-9016-6C63C8B5F598}" type="datetime1">
              <a:rPr lang="es-EC" smtClean="0"/>
              <a:pPr>
                <a:defRPr/>
              </a:pPr>
              <a:t>30/08/2018</a:t>
            </a:fld>
            <a:endParaRPr lang="en-US"/>
          </a:p>
        </p:txBody>
      </p:sp>
      <p:sp>
        <p:nvSpPr>
          <p:cNvPr id="6" name="Marcador de pie de página 4"/>
          <p:cNvSpPr>
            <a:spLocks noGrp="1"/>
          </p:cNvSpPr>
          <p:nvPr>
            <p:ph type="ftr" sz="quarter" idx="11"/>
          </p:nvPr>
        </p:nvSpPr>
        <p:spPr/>
        <p:txBody>
          <a:bodyPr/>
          <a:lstStyle>
            <a:lvl1pPr>
              <a:defRPr/>
            </a:lvl1pPr>
          </a:lstStyle>
          <a:p>
            <a:pPr>
              <a:defRPr/>
            </a:pPr>
            <a:endParaRPr lang="en-US"/>
          </a:p>
        </p:txBody>
      </p:sp>
      <p:sp>
        <p:nvSpPr>
          <p:cNvPr id="7" name="Marcador de número de diapositiva 5"/>
          <p:cNvSpPr>
            <a:spLocks noGrp="1"/>
          </p:cNvSpPr>
          <p:nvPr>
            <p:ph type="sldNum" sz="quarter" idx="12"/>
          </p:nvPr>
        </p:nvSpPr>
        <p:spPr/>
        <p:txBody>
          <a:bodyPr/>
          <a:lstStyle>
            <a:lvl1pPr>
              <a:defRPr/>
            </a:lvl1pPr>
          </a:lstStyle>
          <a:p>
            <a:pPr>
              <a:defRPr/>
            </a:pPr>
            <a:fld id="{9D0D1860-4020-44B3-A902-5AC3966345C7}" type="slidenum">
              <a:rPr lang="en-US"/>
              <a:pPr>
                <a:defRPr/>
              </a:pPr>
              <a:t>‹Nº›</a:t>
            </a:fld>
            <a:endParaRPr lang="en-US"/>
          </a:p>
        </p:txBody>
      </p:sp>
    </p:spTree>
    <p:extLst>
      <p:ext uri="{BB962C8B-B14F-4D97-AF65-F5344CB8AC3E}">
        <p14:creationId xmlns:p14="http://schemas.microsoft.com/office/powerpoint/2010/main" val="506268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40318" y="457200"/>
            <a:ext cx="3932767" cy="1600200"/>
          </a:xfrm>
        </p:spPr>
        <p:txBody>
          <a:bodyPr anchor="b"/>
          <a:lstStyle>
            <a:lvl1pPr>
              <a:defRPr sz="3200"/>
            </a:lvl1pPr>
          </a:lstStyle>
          <a:p>
            <a:r>
              <a:rPr lang="es-ES" smtClean="0"/>
              <a:t>Haga clic para modificar el estilo de título del patrón</a:t>
            </a:r>
            <a:endParaRPr lang="en-US"/>
          </a:p>
        </p:txBody>
      </p:sp>
      <p:sp>
        <p:nvSpPr>
          <p:cNvPr id="3" name="Marcador de posición de imagen 2"/>
          <p:cNvSpPr>
            <a:spLocks noGrp="1"/>
          </p:cNvSpPr>
          <p:nvPr>
            <p:ph type="pic" idx="1"/>
          </p:nvPr>
        </p:nvSpPr>
        <p:spPr>
          <a:xfrm>
            <a:off x="5183717" y="987426"/>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Marcador de texto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3"/>
          <p:cNvSpPr>
            <a:spLocks noGrp="1"/>
          </p:cNvSpPr>
          <p:nvPr>
            <p:ph type="dt" sz="half" idx="10"/>
          </p:nvPr>
        </p:nvSpPr>
        <p:spPr/>
        <p:txBody>
          <a:bodyPr/>
          <a:lstStyle>
            <a:lvl1pPr>
              <a:defRPr/>
            </a:lvl1pPr>
          </a:lstStyle>
          <a:p>
            <a:pPr>
              <a:defRPr/>
            </a:pPr>
            <a:fld id="{68E2355F-EBB9-4A2C-B046-6F0042E931F6}" type="datetime1">
              <a:rPr lang="es-EC" smtClean="0"/>
              <a:pPr>
                <a:defRPr/>
              </a:pPr>
              <a:t>30/08/2018</a:t>
            </a:fld>
            <a:endParaRPr lang="en-US"/>
          </a:p>
        </p:txBody>
      </p:sp>
      <p:sp>
        <p:nvSpPr>
          <p:cNvPr id="6" name="Marcador de pie de página 4"/>
          <p:cNvSpPr>
            <a:spLocks noGrp="1"/>
          </p:cNvSpPr>
          <p:nvPr>
            <p:ph type="ftr" sz="quarter" idx="11"/>
          </p:nvPr>
        </p:nvSpPr>
        <p:spPr/>
        <p:txBody>
          <a:bodyPr/>
          <a:lstStyle>
            <a:lvl1pPr>
              <a:defRPr/>
            </a:lvl1pPr>
          </a:lstStyle>
          <a:p>
            <a:pPr>
              <a:defRPr/>
            </a:pPr>
            <a:endParaRPr lang="en-US"/>
          </a:p>
        </p:txBody>
      </p:sp>
      <p:sp>
        <p:nvSpPr>
          <p:cNvPr id="7" name="Marcador de número de diapositiva 5"/>
          <p:cNvSpPr>
            <a:spLocks noGrp="1"/>
          </p:cNvSpPr>
          <p:nvPr>
            <p:ph type="sldNum" sz="quarter" idx="12"/>
          </p:nvPr>
        </p:nvSpPr>
        <p:spPr/>
        <p:txBody>
          <a:bodyPr/>
          <a:lstStyle>
            <a:lvl1pPr>
              <a:defRPr/>
            </a:lvl1pPr>
          </a:lstStyle>
          <a:p>
            <a:pPr>
              <a:defRPr/>
            </a:pPr>
            <a:fld id="{77DE9EB5-2387-4D9B-81EF-360B484CA433}" type="slidenum">
              <a:rPr lang="en-US"/>
              <a:pPr>
                <a:defRPr/>
              </a:pPr>
              <a:t>‹Nº›</a:t>
            </a:fld>
            <a:endParaRPr lang="en-US"/>
          </a:p>
        </p:txBody>
      </p:sp>
    </p:spTree>
    <p:extLst>
      <p:ext uri="{BB962C8B-B14F-4D97-AF65-F5344CB8AC3E}">
        <p14:creationId xmlns:p14="http://schemas.microsoft.com/office/powerpoint/2010/main" val="3134563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Marcador de título 1"/>
          <p:cNvSpPr>
            <a:spLocks noGrp="1"/>
          </p:cNvSpPr>
          <p:nvPr>
            <p:ph type="title"/>
          </p:nvPr>
        </p:nvSpPr>
        <p:spPr bwMode="auto">
          <a:xfrm>
            <a:off x="838200" y="365126"/>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n-US" smtClean="0"/>
              <a:t>Haga clic para modificar el estilo de título del patrón</a:t>
            </a:r>
            <a:endParaRPr lang="en-US" altLang="en-US" smtClean="0"/>
          </a:p>
        </p:txBody>
      </p:sp>
      <p:sp>
        <p:nvSpPr>
          <p:cNvPr id="1027" name="Marcador de texto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smtClean="0"/>
              <a:t>Editar el estilo de texto del patrón</a:t>
            </a:r>
          </a:p>
          <a:p>
            <a:pPr lvl="1"/>
            <a:r>
              <a:rPr lang="es-ES" altLang="en-US" smtClean="0"/>
              <a:t>Segundo nivel</a:t>
            </a:r>
          </a:p>
          <a:p>
            <a:pPr lvl="2"/>
            <a:r>
              <a:rPr lang="es-ES" altLang="en-US" smtClean="0"/>
              <a:t>Tercer nivel</a:t>
            </a:r>
          </a:p>
          <a:p>
            <a:pPr lvl="3"/>
            <a:r>
              <a:rPr lang="es-ES" altLang="en-US" smtClean="0"/>
              <a:t>Cuarto nivel</a:t>
            </a:r>
          </a:p>
          <a:p>
            <a:pPr lvl="4"/>
            <a:r>
              <a:rPr lang="es-ES" altLang="en-US" smtClean="0"/>
              <a:t>Quinto nivel</a:t>
            </a:r>
            <a:endParaRPr lang="en-US" altLang="en-US" smtClean="0"/>
          </a:p>
        </p:txBody>
      </p:sp>
      <p:sp>
        <p:nvSpPr>
          <p:cNvPr id="4" name="Marcador de fecha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fld id="{88BFFC9D-936E-4561-B8B8-E711576B6AF8}" type="datetime1">
              <a:rPr lang="es-EC" smtClean="0"/>
              <a:pPr>
                <a:defRPr/>
              </a:pPr>
              <a:t>30/08/2018</a:t>
            </a:fld>
            <a:endParaRPr lang="en-US"/>
          </a:p>
        </p:txBody>
      </p:sp>
      <p:sp>
        <p:nvSpPr>
          <p:cNvPr id="5" name="Marcador de pie de página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en-US"/>
          </a:p>
        </p:txBody>
      </p:sp>
      <p:sp>
        <p:nvSpPr>
          <p:cNvPr id="6" name="Marcador de número de diapositiva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eaLnBrk="1" hangingPunct="1">
              <a:defRPr sz="1200">
                <a:solidFill>
                  <a:schemeClr val="tx1">
                    <a:tint val="75000"/>
                  </a:schemeClr>
                </a:solidFill>
              </a:defRPr>
            </a:lvl1pPr>
          </a:lstStyle>
          <a:p>
            <a:pPr>
              <a:defRPr/>
            </a:pPr>
            <a:fld id="{7E871F5D-6A98-4F4E-A64E-972225550148}" type="slidenum">
              <a:rPr lang="en-US"/>
              <a:pPr>
                <a:defRPr/>
              </a:pPr>
              <a:t>‹Nº›</a:t>
            </a:fld>
            <a:endParaRPr lang="en-US"/>
          </a:p>
        </p:txBody>
      </p:sp>
    </p:spTree>
  </p:cSld>
  <p:clrMap bg1="lt1" tx1="dk1" bg2="lt2" tx2="dk2" accent1="accent1" accent2="accent2" accent3="accent3" accent4="accent4" accent5="accent5" accent6="accent6" hlink="hlink" folHlink="folHlink"/>
  <p:sldLayoutIdLst>
    <p:sldLayoutId id="2147483912"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00F2EEBC-BB02-4D3C-93AD-B11E55A6715B}" type="datetime1">
              <a:rPr lang="es-EC" smtClean="0">
                <a:solidFill>
                  <a:prstClr val="black">
                    <a:tint val="75000"/>
                  </a:prstClr>
                </a:solidFill>
              </a:rPr>
              <a:pPr>
                <a:defRPr/>
              </a:pPr>
              <a:t>30/08/2018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E871F5D-6A98-4F4E-A64E-972225550148}" type="slidenum">
              <a:rPr lang="en-US" smtClean="0">
                <a:solidFill>
                  <a:prstClr val="black">
                    <a:tint val="75000"/>
                  </a:prstClr>
                </a:solidFill>
              </a:rPr>
              <a:pPr>
                <a:defRPr/>
              </a:pPr>
              <a:t>‹Nº›</a:t>
            </a:fld>
            <a:endParaRPr lang="en-US">
              <a:solidFill>
                <a:prstClr val="black">
                  <a:tint val="75000"/>
                </a:prstClr>
              </a:solidFill>
            </a:endParaRPr>
          </a:p>
        </p:txBody>
      </p:sp>
    </p:spTree>
    <p:extLst>
      <p:ext uri="{BB962C8B-B14F-4D97-AF65-F5344CB8AC3E}">
        <p14:creationId xmlns:p14="http://schemas.microsoft.com/office/powerpoint/2010/main" val="2074566824"/>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chart" Target="../charts/chart3.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chart" Target="../charts/chart4.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chart" Target="../charts/chart5.xml"/></Relationships>
</file>

<file path=ppt/slides/_rels/slide25.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7.xml"/><Relationship Id="rId5" Type="http://schemas.openxmlformats.org/officeDocument/2006/relationships/image" Target="../media/image7.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7.xml"/><Relationship Id="rId5" Type="http://schemas.openxmlformats.org/officeDocument/2006/relationships/hyperlink" Target="mailto:egarcia@mipro.gob.ec"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1982896" y="2500155"/>
            <a:ext cx="8369084" cy="1013340"/>
          </a:xfrm>
        </p:spPr>
        <p:txBody>
          <a:bodyPr>
            <a:noAutofit/>
          </a:bodyPr>
          <a:lstStyle/>
          <a:p>
            <a:r>
              <a:rPr lang="es-ES" altLang="en-US" sz="5400" b="1" dirty="0"/>
              <a:t/>
            </a:r>
            <a:br>
              <a:rPr lang="es-ES" altLang="en-US" sz="5400" b="1" dirty="0"/>
            </a:br>
            <a:r>
              <a:rPr lang="es-ES" altLang="en-US" sz="5400" b="1" dirty="0"/>
              <a:t> </a:t>
            </a:r>
            <a:r>
              <a:rPr lang="es-ES" altLang="en-US" sz="5400" b="1" dirty="0">
                <a:latin typeface="+mn-lt"/>
              </a:rPr>
              <a:t>Ecuador </a:t>
            </a:r>
            <a:r>
              <a:rPr lang="es-ES" altLang="en-US" sz="5400" b="1" dirty="0" smtClean="0">
                <a:latin typeface="+mn-lt"/>
              </a:rPr>
              <a:t>– Japón</a:t>
            </a:r>
            <a:endParaRPr lang="es-EC" sz="5400" b="1" dirty="0">
              <a:latin typeface="+mn-lt"/>
            </a:endParaRPr>
          </a:p>
        </p:txBody>
      </p:sp>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8520" y="657039"/>
            <a:ext cx="5117835" cy="2025201"/>
          </a:xfrm>
          <a:prstGeom prst="rect">
            <a:avLst/>
          </a:prstGeom>
        </p:spPr>
      </p:pic>
      <p:sp>
        <p:nvSpPr>
          <p:cNvPr id="5" name="Rectángulo 1"/>
          <p:cNvSpPr/>
          <p:nvPr/>
        </p:nvSpPr>
        <p:spPr>
          <a:xfrm>
            <a:off x="9907007" y="6001308"/>
            <a:ext cx="1492845" cy="338554"/>
          </a:xfrm>
          <a:prstGeom prst="rect">
            <a:avLst/>
          </a:prstGeom>
        </p:spPr>
        <p:txBody>
          <a:bodyPr wrap="none">
            <a:spAutoFit/>
          </a:bodyPr>
          <a:lstStyle/>
          <a:p>
            <a:pPr defTabSz="685800" eaLnBrk="1" fontAlgn="auto" hangingPunct="1">
              <a:spcBef>
                <a:spcPts val="0"/>
              </a:spcBef>
              <a:spcAft>
                <a:spcPts val="0"/>
              </a:spcAft>
            </a:pPr>
            <a:r>
              <a:rPr lang="es-MX" sz="1600" b="1" dirty="0" smtClean="0">
                <a:solidFill>
                  <a:prstClr val="black"/>
                </a:solidFill>
                <a:latin typeface="Calibri"/>
              </a:rPr>
              <a:t>14 Agosto 2018</a:t>
            </a:r>
            <a:endParaRPr lang="es-EC" sz="1600" b="1" dirty="0">
              <a:solidFill>
                <a:prstClr val="black"/>
              </a:solidFill>
              <a:latin typeface="Calibri"/>
            </a:endParaRPr>
          </a:p>
        </p:txBody>
      </p:sp>
      <p:sp>
        <p:nvSpPr>
          <p:cNvPr id="6" name="Rectangle 1"/>
          <p:cNvSpPr>
            <a:spLocks noChangeArrowheads="1"/>
          </p:cNvSpPr>
          <p:nvPr/>
        </p:nvSpPr>
        <p:spPr bwMode="auto">
          <a:xfrm>
            <a:off x="1982896" y="3857334"/>
            <a:ext cx="8135006"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C" sz="4000" b="1" i="0" u="none" strike="noStrike" cap="none" normalizeH="0" baseline="0" dirty="0" smtClean="0">
                <a:ln>
                  <a:noFill/>
                </a:ln>
                <a:solidFill>
                  <a:schemeClr val="tx1"/>
                </a:solidFill>
                <a:effectLst/>
                <a:latin typeface="+mn-lt"/>
                <a:ea typeface="Calibri" pitchFamily="34" charset="0"/>
                <a:cs typeface="Times New Roman" pitchFamily="18" charset="0"/>
              </a:rPr>
              <a:t>VISITA DEL MINISTRO</a:t>
            </a:r>
            <a:r>
              <a:rPr kumimoji="0" lang="es-EC" sz="4000" b="1" i="0" u="none" strike="noStrike" cap="none" normalizeH="0" dirty="0" smtClean="0">
                <a:ln>
                  <a:noFill/>
                </a:ln>
                <a:solidFill>
                  <a:schemeClr val="tx1"/>
                </a:solidFill>
                <a:effectLst/>
                <a:latin typeface="+mn-lt"/>
                <a:ea typeface="Calibri" pitchFamily="34" charset="0"/>
                <a:cs typeface="Times New Roman" pitchFamily="18" charset="0"/>
              </a:rPr>
              <a:t> DE RELACIONES EXTERIORES D</a:t>
            </a:r>
            <a:r>
              <a:rPr kumimoji="0" lang="es-EC" sz="4000" b="1" i="0" u="none" strike="noStrike" cap="none" normalizeH="0" baseline="0" dirty="0" smtClean="0">
                <a:ln>
                  <a:noFill/>
                </a:ln>
                <a:solidFill>
                  <a:schemeClr val="tx1"/>
                </a:solidFill>
                <a:effectLst/>
                <a:latin typeface="+mn-lt"/>
                <a:ea typeface="Calibri" pitchFamily="34" charset="0"/>
                <a:cs typeface="Times New Roman" pitchFamily="18" charset="0"/>
              </a:rPr>
              <a:t>EL JAPON</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EC" sz="4000" b="1" i="0" u="none" strike="noStrike" cap="none" normalizeH="0" baseline="0" dirty="0" smtClean="0">
                <a:ln>
                  <a:noFill/>
                </a:ln>
                <a:solidFill>
                  <a:schemeClr val="tx1"/>
                </a:solidFill>
                <a:effectLst/>
                <a:latin typeface="+mn-lt"/>
                <a:ea typeface="Calibri" pitchFamily="34" charset="0"/>
                <a:cs typeface="Times New Roman" pitchFamily="18" charset="0"/>
              </a:rPr>
              <a:t>TARO KONO</a:t>
            </a:r>
            <a:r>
              <a:rPr kumimoji="0" lang="es-EC" sz="4000" b="1" i="0" u="none" strike="noStrike" cap="none" normalizeH="0" baseline="0" dirty="0" smtClean="0">
                <a:ln>
                  <a:noFill/>
                </a:ln>
                <a:solidFill>
                  <a:schemeClr val="tx1"/>
                </a:solidFill>
                <a:effectLst/>
                <a:latin typeface="+mn-lt"/>
                <a:cs typeface="Arial" pitchFamily="34" charset="0"/>
              </a:rPr>
              <a:t> </a:t>
            </a:r>
          </a:p>
        </p:txBody>
      </p:sp>
      <p:sp>
        <p:nvSpPr>
          <p:cNvPr id="7" name="6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1</a:t>
            </a:fld>
            <a:endParaRPr lang="es-EC">
              <a:solidFill>
                <a:prstClr val="black">
                  <a:tint val="75000"/>
                </a:prstClr>
              </a:solidFill>
            </a:endParaRPr>
          </a:p>
        </p:txBody>
      </p:sp>
    </p:spTree>
    <p:extLst>
      <p:ext uri="{BB962C8B-B14F-4D97-AF65-F5344CB8AC3E}">
        <p14:creationId xmlns:p14="http://schemas.microsoft.com/office/powerpoint/2010/main" val="17321519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646331"/>
          </a:xfrm>
          <a:prstGeom prst="rect">
            <a:avLst/>
          </a:prstGeom>
          <a:noFill/>
        </p:spPr>
        <p:txBody>
          <a:bodyPr wrap="square" rtlCol="0">
            <a:spAutoFit/>
          </a:bodyPr>
          <a:lstStyle/>
          <a:p>
            <a:pPr defTabSz="914400" eaLnBrk="1" hangingPunct="1">
              <a:lnSpc>
                <a:spcPct val="90000"/>
              </a:lnSpc>
            </a:pPr>
            <a:r>
              <a:rPr lang="es-MX" sz="4000" b="1" dirty="0" smtClean="0">
                <a:solidFill>
                  <a:srgbClr val="002060"/>
                </a:solidFill>
                <a:latin typeface="Franklin Gothic Medium Cond" panose="020B0606030402020204" pitchFamily="34" charset="0"/>
                <a:ea typeface="+mj-ea"/>
                <a:cs typeface="+mj-cs"/>
              </a:rPr>
              <a:t>Relaciones políticas Ecuador  - Japón</a:t>
            </a:r>
            <a:endParaRPr lang="es-MX" sz="4000" b="1" dirty="0">
              <a:solidFill>
                <a:srgbClr val="002060"/>
              </a:solidFill>
              <a:latin typeface="Franklin Gothic Medium Cond" panose="020B0606030402020204" pitchFamily="34" charset="0"/>
              <a:ea typeface="+mj-ea"/>
              <a:cs typeface="+mj-cs"/>
            </a:endParaRPr>
          </a:p>
        </p:txBody>
      </p:sp>
      <p:sp>
        <p:nvSpPr>
          <p:cNvPr id="13" name="Rectángulo 12"/>
          <p:cNvSpPr/>
          <p:nvPr/>
        </p:nvSpPr>
        <p:spPr>
          <a:xfrm>
            <a:off x="510895" y="1094204"/>
            <a:ext cx="11338199" cy="5262979"/>
          </a:xfrm>
          <a:prstGeom prst="rect">
            <a:avLst/>
          </a:prstGeom>
        </p:spPr>
        <p:txBody>
          <a:bodyPr wrap="square">
            <a:spAutoFit/>
          </a:bodyPr>
          <a:lstStyle/>
          <a:p>
            <a:pPr algn="just">
              <a:buFont typeface="Wingdings" pitchFamily="2" charset="2"/>
              <a:buChar char="ü"/>
            </a:pPr>
            <a:r>
              <a:rPr lang="es-EC" sz="2400" dirty="0" smtClean="0">
                <a:latin typeface="+mn-lt"/>
              </a:rPr>
              <a:t>Es la primera ocasión que un Ministro de Asuntos Exteriores de Japón visita Ecuador.</a:t>
            </a:r>
          </a:p>
          <a:p>
            <a:pPr algn="just">
              <a:buFont typeface="Wingdings" pitchFamily="2" charset="2"/>
              <a:buChar char="ü"/>
            </a:pPr>
            <a:r>
              <a:rPr lang="es-EC" sz="2400" dirty="0" smtClean="0">
                <a:latin typeface="+mn-lt"/>
              </a:rPr>
              <a:t> Las relaciones diplomáticas entre Ecuador y Japón se establecieron el 26 de agosto de 1918 con la suscripción del Tratado de Amistad, Comercio y Navegación entre Ecuador y Japón.</a:t>
            </a:r>
          </a:p>
          <a:p>
            <a:pPr algn="just">
              <a:buFont typeface="Wingdings" pitchFamily="2" charset="2"/>
              <a:buChar char="ü"/>
            </a:pPr>
            <a:r>
              <a:rPr lang="es-EC" sz="2400" dirty="0" smtClean="0">
                <a:latin typeface="+mn-lt"/>
              </a:rPr>
              <a:t>Este mes de agosto se conmemoran 100 años de relaciones políticas, económicas y de cooperación entre ambos países. </a:t>
            </a:r>
          </a:p>
          <a:p>
            <a:pPr algn="just">
              <a:buFont typeface="Wingdings" pitchFamily="2" charset="2"/>
              <a:buChar char="ü"/>
            </a:pPr>
            <a:r>
              <a:rPr lang="es-EC" sz="2400" dirty="0" smtClean="0">
                <a:latin typeface="+mn-lt"/>
              </a:rPr>
              <a:t>Japón es uno de los principales cooperantes del continente asiático para el Ecuador, particularmente en las áreas de prevención de desastres naturales, salud, energías renovables y televisión digital, entre otras.</a:t>
            </a:r>
          </a:p>
          <a:p>
            <a:pPr algn="just">
              <a:buFont typeface="Wingdings" pitchFamily="2" charset="2"/>
              <a:buChar char="ü"/>
            </a:pPr>
            <a:r>
              <a:rPr lang="es-EC" sz="2400" dirty="0" smtClean="0">
                <a:latin typeface="+mn-lt"/>
              </a:rPr>
              <a:t>Ecuador y Japón han desarrollado su relación basados en valores fundamentales como la paz y la amistad para la construcción de un buen entendimiento, progreso y solidaridad.</a:t>
            </a:r>
          </a:p>
          <a:p>
            <a:pPr algn="just">
              <a:buFont typeface="Wingdings" pitchFamily="2" charset="2"/>
              <a:buChar char="ü"/>
            </a:pPr>
            <a:r>
              <a:rPr lang="es-EC" sz="2400" dirty="0" smtClean="0">
                <a:latin typeface="+mn-lt"/>
              </a:rPr>
              <a:t>Creación en 1990 del programa de voluntarios japoneses para la cooperación en ultramar de la Agencia Japonesa de Cooperación (JICA). En 1992 se suscribió entre las cancillerías de Ecuador y Japón el primer Acuerdo de Cooperación Técnica.</a:t>
            </a:r>
            <a:endParaRPr lang="es-EC"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10</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646331"/>
          </a:xfrm>
          <a:prstGeom prst="rect">
            <a:avLst/>
          </a:prstGeom>
          <a:noFill/>
        </p:spPr>
        <p:txBody>
          <a:bodyPr wrap="square" rtlCol="0">
            <a:spAutoFit/>
          </a:bodyPr>
          <a:lstStyle/>
          <a:p>
            <a:r>
              <a:rPr lang="es-MX" sz="4000" b="1" dirty="0" smtClean="0">
                <a:solidFill>
                  <a:srgbClr val="002060"/>
                </a:solidFill>
                <a:latin typeface="Franklin Gothic Medium Cond" panose="020B0606030402020204" pitchFamily="34" charset="0"/>
              </a:rPr>
              <a:t>Relaciones políticas Ecuador  - Japón</a:t>
            </a:r>
            <a:endParaRPr lang="es-MX" sz="4000" b="1" dirty="0">
              <a:solidFill>
                <a:srgbClr val="002060"/>
              </a:solidFill>
              <a:latin typeface="Franklin Gothic Medium Cond" panose="020B0606030402020204" pitchFamily="34" charset="0"/>
              <a:ea typeface="+mj-ea"/>
              <a:cs typeface="+mj-cs"/>
            </a:endParaRPr>
          </a:p>
        </p:txBody>
      </p:sp>
      <p:sp>
        <p:nvSpPr>
          <p:cNvPr id="13" name="Rectángulo 12"/>
          <p:cNvSpPr/>
          <p:nvPr/>
        </p:nvSpPr>
        <p:spPr>
          <a:xfrm>
            <a:off x="510895" y="1094204"/>
            <a:ext cx="11338199" cy="4154984"/>
          </a:xfrm>
          <a:prstGeom prst="rect">
            <a:avLst/>
          </a:prstGeom>
        </p:spPr>
        <p:txBody>
          <a:bodyPr wrap="square">
            <a:spAutoFit/>
          </a:bodyPr>
          <a:lstStyle/>
          <a:p>
            <a:pPr algn="just">
              <a:buFont typeface="Wingdings" pitchFamily="2" charset="2"/>
              <a:buChar char="ü"/>
            </a:pPr>
            <a:r>
              <a:rPr lang="es-EC" sz="2400" dirty="0" smtClean="0">
                <a:latin typeface="+mn-lt"/>
              </a:rPr>
              <a:t>En 2015, creación del Comité de Celebración del Centenario de las Relaciones Diplomáticas.</a:t>
            </a:r>
          </a:p>
          <a:p>
            <a:pPr algn="just">
              <a:buFont typeface="Wingdings" pitchFamily="2" charset="2"/>
              <a:buChar char="ü"/>
            </a:pPr>
            <a:r>
              <a:rPr lang="es-EC" sz="2400" dirty="0" smtClean="0">
                <a:latin typeface="+mn-lt"/>
              </a:rPr>
              <a:t> En 2016, creación de la Cámara de Comercio e Industrias Ecuatoriano – Japonesa, para afianzar las relaciones económicas y de apoyo industrial de los dos países.</a:t>
            </a:r>
          </a:p>
          <a:p>
            <a:pPr algn="just">
              <a:buFont typeface="Wingdings" pitchFamily="2" charset="2"/>
              <a:buChar char="ü"/>
            </a:pPr>
            <a:r>
              <a:rPr lang="es-EC" sz="2400" dirty="0" smtClean="0">
                <a:latin typeface="+mn-lt"/>
              </a:rPr>
              <a:t>En agosto 2018, los cancilleres de Ecuador, José Valencia y de Japón, Taro </a:t>
            </a:r>
            <a:r>
              <a:rPr lang="es-EC" sz="2400" dirty="0" err="1" smtClean="0">
                <a:latin typeface="+mn-lt"/>
              </a:rPr>
              <a:t>Kono</a:t>
            </a:r>
            <a:r>
              <a:rPr lang="es-EC" sz="2400" dirty="0" smtClean="0">
                <a:latin typeface="+mn-lt"/>
              </a:rPr>
              <a:t>, firmaron un acuerdo de cooperación no reembolsable por USD 2.7 millones, a favor de la Secretaria de Gestión de Riesgos, para la construcción de ciudades </a:t>
            </a:r>
            <a:r>
              <a:rPr lang="es-EC" sz="2400" dirty="0" err="1" smtClean="0">
                <a:latin typeface="+mn-lt"/>
              </a:rPr>
              <a:t>resilientes</a:t>
            </a:r>
            <a:r>
              <a:rPr lang="es-EC" sz="2400" dirty="0" smtClean="0">
                <a:latin typeface="+mn-lt"/>
              </a:rPr>
              <a:t> y la prevención de desastres naturales, como terremotos y tsunamis.</a:t>
            </a:r>
          </a:p>
          <a:p>
            <a:pPr algn="just">
              <a:buFont typeface="Wingdings" pitchFamily="2" charset="2"/>
              <a:buChar char="ü"/>
            </a:pPr>
            <a:r>
              <a:rPr lang="es-EC" sz="2400" dirty="0" smtClean="0">
                <a:latin typeface="+mn-lt"/>
              </a:rPr>
              <a:t>En 2108, reanudación de la cooperación reembolsable para la ejecución del “Proyecto para el Apoyo al Avance del Cambio de la Matriz Energética del Ecuador” (en cofinanciamiento con el BID), para mejoramiento de la red de cables eléctricos del país. </a:t>
            </a:r>
            <a:endParaRPr lang="es-EC" sz="2400"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11</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646331"/>
          </a:xfrm>
          <a:prstGeom prst="rect">
            <a:avLst/>
          </a:prstGeom>
          <a:noFill/>
        </p:spPr>
        <p:txBody>
          <a:bodyPr wrap="square" rtlCol="0">
            <a:spAutoFit/>
          </a:bodyPr>
          <a:lstStyle/>
          <a:p>
            <a:r>
              <a:rPr lang="es-MX" sz="4000" b="1" dirty="0" smtClean="0">
                <a:solidFill>
                  <a:srgbClr val="002060"/>
                </a:solidFill>
                <a:latin typeface="Franklin Gothic Medium Cond" panose="020B0606030402020204" pitchFamily="34" charset="0"/>
              </a:rPr>
              <a:t>Relaciones políticas Ecuador  - Japón</a:t>
            </a:r>
            <a:endParaRPr lang="es-MX" sz="4000" b="1" dirty="0">
              <a:solidFill>
                <a:srgbClr val="002060"/>
              </a:solidFill>
              <a:latin typeface="Franklin Gothic Medium Cond" panose="020B0606030402020204" pitchFamily="34" charset="0"/>
              <a:ea typeface="+mj-ea"/>
              <a:cs typeface="+mj-cs"/>
            </a:endParaRPr>
          </a:p>
        </p:txBody>
      </p:sp>
      <p:sp>
        <p:nvSpPr>
          <p:cNvPr id="13" name="Rectángulo 12"/>
          <p:cNvSpPr/>
          <p:nvPr/>
        </p:nvSpPr>
        <p:spPr>
          <a:xfrm>
            <a:off x="484909" y="931796"/>
            <a:ext cx="11364185" cy="5632311"/>
          </a:xfrm>
          <a:prstGeom prst="rect">
            <a:avLst/>
          </a:prstGeom>
        </p:spPr>
        <p:txBody>
          <a:bodyPr wrap="square">
            <a:spAutoFit/>
          </a:bodyPr>
          <a:lstStyle/>
          <a:p>
            <a:pPr algn="just">
              <a:buFont typeface="Wingdings" pitchFamily="2" charset="2"/>
              <a:buChar char="ü"/>
            </a:pPr>
            <a:r>
              <a:rPr lang="es-EC" sz="2000" dirty="0" smtClean="0">
                <a:latin typeface="+mn-lt"/>
              </a:rPr>
              <a:t>Estudio de viabilidad del “Proyecto de Construcción de la Planta Geotérmica de </a:t>
            </a:r>
            <a:r>
              <a:rPr lang="es-EC" sz="2000" dirty="0" err="1" smtClean="0">
                <a:latin typeface="+mn-lt"/>
              </a:rPr>
              <a:t>Chachimbiro</a:t>
            </a:r>
            <a:r>
              <a:rPr lang="es-EC" sz="2000" dirty="0" smtClean="0">
                <a:latin typeface="+mn-lt"/>
              </a:rPr>
              <a:t>”, en el campo de la energía renovable. El gobierno de Japón a través de su</a:t>
            </a:r>
            <a:r>
              <a:rPr lang="es-EC" sz="2000" b="1" dirty="0" smtClean="0">
                <a:latin typeface="+mn-lt"/>
              </a:rPr>
              <a:t> Agencia de Cooperación Internacional</a:t>
            </a:r>
            <a:r>
              <a:rPr lang="es-EC" sz="2000" dirty="0" smtClean="0">
                <a:latin typeface="+mn-lt"/>
              </a:rPr>
              <a:t>, JICA, apoya a Ecuador financiando la continuidad de los estudios complementarios de </a:t>
            </a:r>
            <a:r>
              <a:rPr lang="es-EC" sz="2000" dirty="0" err="1" smtClean="0">
                <a:latin typeface="+mn-lt"/>
              </a:rPr>
              <a:t>geociencias</a:t>
            </a:r>
            <a:r>
              <a:rPr lang="es-EC" sz="2000" dirty="0" smtClean="0">
                <a:latin typeface="+mn-lt"/>
              </a:rPr>
              <a:t>, que incluyen la primera perforación exploratoria profunda en el país, a través de una Cooperación Técnica No Reembolsable, con miras a la construcción de una planta geotérmica mediante créditos de Asistencia para el Desarrollo.</a:t>
            </a:r>
          </a:p>
          <a:p>
            <a:pPr algn="just"/>
            <a:endParaRPr lang="es-EC" sz="2000" dirty="0" smtClean="0">
              <a:latin typeface="+mn-lt"/>
            </a:endParaRPr>
          </a:p>
          <a:p>
            <a:pPr algn="just">
              <a:buFont typeface="Wingdings" pitchFamily="2" charset="2"/>
              <a:buChar char="ü"/>
            </a:pPr>
            <a:r>
              <a:rPr lang="es-EC" sz="2000" dirty="0" smtClean="0">
                <a:latin typeface="+mn-lt"/>
              </a:rPr>
              <a:t>JICA ha ofertado becas para Ecuador. Desde 1966 se  ha instruido a 1.950 becarios ecuatorianos, de los cuales aproximadamente 1.150 participaron en programas de capacitación en Japón en:</a:t>
            </a:r>
          </a:p>
          <a:p>
            <a:pPr lvl="1" algn="just">
              <a:buFont typeface="Wingdings" pitchFamily="2" charset="2"/>
              <a:buChar char="ü"/>
            </a:pPr>
            <a:r>
              <a:rPr lang="es-EC" sz="2000" dirty="0" smtClean="0">
                <a:latin typeface="+mn-lt"/>
              </a:rPr>
              <a:t> conservación del medio ambiente,</a:t>
            </a:r>
          </a:p>
          <a:p>
            <a:pPr lvl="1" algn="just">
              <a:buFont typeface="Wingdings" pitchFamily="2" charset="2"/>
              <a:buChar char="ü"/>
            </a:pPr>
            <a:r>
              <a:rPr lang="es-EC" sz="2000" dirty="0" smtClean="0">
                <a:latin typeface="+mn-lt"/>
              </a:rPr>
              <a:t> energía,</a:t>
            </a:r>
          </a:p>
          <a:p>
            <a:pPr lvl="1" algn="just">
              <a:buFont typeface="Wingdings" pitchFamily="2" charset="2"/>
              <a:buChar char="ü"/>
            </a:pPr>
            <a:r>
              <a:rPr lang="es-EC" sz="2000" dirty="0" smtClean="0">
                <a:latin typeface="+mn-lt"/>
              </a:rPr>
              <a:t> administración y comunicación,</a:t>
            </a:r>
          </a:p>
          <a:p>
            <a:pPr lvl="1" algn="just">
              <a:buFont typeface="Wingdings" pitchFamily="2" charset="2"/>
              <a:buChar char="ü"/>
            </a:pPr>
            <a:r>
              <a:rPr lang="es-EC" sz="2000" dirty="0" smtClean="0">
                <a:latin typeface="+mn-lt"/>
              </a:rPr>
              <a:t> industria pesquera</a:t>
            </a:r>
          </a:p>
          <a:p>
            <a:pPr lvl="1" algn="just">
              <a:buFont typeface="Wingdings" pitchFamily="2" charset="2"/>
              <a:buChar char="ü"/>
            </a:pPr>
            <a:r>
              <a:rPr lang="es-EC" sz="2000" dirty="0" smtClean="0">
                <a:latin typeface="+mn-lt"/>
              </a:rPr>
              <a:t>minería, </a:t>
            </a:r>
          </a:p>
          <a:p>
            <a:pPr lvl="1" algn="just">
              <a:buFont typeface="Wingdings" pitchFamily="2" charset="2"/>
              <a:buChar char="ü"/>
            </a:pPr>
            <a:r>
              <a:rPr lang="es-EC" sz="2000" dirty="0" smtClean="0">
                <a:latin typeface="+mn-lt"/>
              </a:rPr>
              <a:t>desarrollo regional y </a:t>
            </a:r>
          </a:p>
          <a:p>
            <a:pPr lvl="1" algn="just">
              <a:buFont typeface="Wingdings" pitchFamily="2" charset="2"/>
              <a:buChar char="ü"/>
            </a:pPr>
            <a:r>
              <a:rPr lang="es-EC" sz="2000" dirty="0" smtClean="0">
                <a:latin typeface="+mn-lt"/>
              </a:rPr>
              <a:t>gestión de desastres naturales.</a:t>
            </a:r>
          </a:p>
          <a:p>
            <a:pPr lvl="1" algn="just">
              <a:buFont typeface="Wingdings" pitchFamily="2" charset="2"/>
              <a:buChar char="ü"/>
            </a:pPr>
            <a:endParaRPr lang="es-EC" sz="2000" dirty="0" smtClean="0">
              <a:latin typeface="+mn-lt"/>
            </a:endParaRPr>
          </a:p>
          <a:p>
            <a:pPr algn="just">
              <a:buFont typeface="Wingdings" pitchFamily="2" charset="2"/>
              <a:buChar char="ü"/>
            </a:pPr>
            <a:r>
              <a:rPr lang="es-EC" sz="2000" dirty="0" smtClean="0">
                <a:latin typeface="+mn-lt"/>
              </a:rPr>
              <a:t>Al momento  hay 37 voluntarios japoneses a nivel nacional. </a:t>
            </a:r>
            <a:endParaRPr lang="es-EC" sz="2000"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12</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49710" y="-12879"/>
            <a:ext cx="9856438" cy="1061829"/>
          </a:xfrm>
          <a:prstGeom prst="rect">
            <a:avLst/>
          </a:prstGeom>
          <a:noFill/>
        </p:spPr>
        <p:txBody>
          <a:bodyPr wrap="square" rtlCol="0">
            <a:spAutoFit/>
          </a:bodyPr>
          <a:lstStyle/>
          <a:p>
            <a:pPr defTabSz="914400" eaLnBrk="1" fontAlgn="auto" hangingPunct="1">
              <a:spcBef>
                <a:spcPts val="0"/>
              </a:spcBef>
              <a:spcAft>
                <a:spcPts val="0"/>
              </a:spcAft>
            </a:pPr>
            <a:r>
              <a:rPr lang="es-EC" sz="3500" dirty="0" smtClean="0">
                <a:solidFill>
                  <a:srgbClr val="5B9BD5">
                    <a:lumMod val="50000"/>
                  </a:srgbClr>
                </a:solidFill>
                <a:latin typeface="Franklin Gothic Demi Cond" panose="020B0706030402020204" pitchFamily="34" charset="0"/>
              </a:rPr>
              <a:t>Cuadro comparativo cifras económicas Ecuador – Japón </a:t>
            </a:r>
            <a:r>
              <a:rPr lang="es-EC" sz="2800" dirty="0" smtClean="0">
                <a:solidFill>
                  <a:srgbClr val="5B9BD5">
                    <a:lumMod val="50000"/>
                  </a:srgbClr>
                </a:solidFill>
                <a:latin typeface="Franklin Gothic Demi Cond" panose="020B0706030402020204" pitchFamily="34" charset="0"/>
              </a:rPr>
              <a:t>(año 2017)</a:t>
            </a: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23565" y="-13063"/>
            <a:ext cx="2778741" cy="1099588"/>
          </a:xfrm>
          <a:prstGeom prst="rect">
            <a:avLst/>
          </a:prstGeom>
        </p:spPr>
      </p:pic>
      <p:graphicFrame>
        <p:nvGraphicFramePr>
          <p:cNvPr id="8" name="12 Tabla"/>
          <p:cNvGraphicFramePr>
            <a:graphicFrameLocks noGrp="1"/>
          </p:cNvGraphicFramePr>
          <p:nvPr>
            <p:extLst>
              <p:ext uri="{D42A27DB-BD31-4B8C-83A1-F6EECF244321}">
                <p14:modId xmlns:p14="http://schemas.microsoft.com/office/powerpoint/2010/main" val="1695732509"/>
              </p:ext>
            </p:extLst>
          </p:nvPr>
        </p:nvGraphicFramePr>
        <p:xfrm>
          <a:off x="1377249" y="1048950"/>
          <a:ext cx="8992479" cy="5007626"/>
        </p:xfrm>
        <a:graphic>
          <a:graphicData uri="http://schemas.openxmlformats.org/drawingml/2006/table">
            <a:tbl>
              <a:tblPr>
                <a:tableStyleId>{793D81CF-94F2-401A-BA57-92F5A7B2D0C5}</a:tableStyleId>
              </a:tblPr>
              <a:tblGrid>
                <a:gridCol w="5978650"/>
                <a:gridCol w="1519165"/>
                <a:gridCol w="1494664"/>
              </a:tblGrid>
              <a:tr h="456314">
                <a:tc>
                  <a:txBody>
                    <a:bodyPr/>
                    <a:lstStyle/>
                    <a:p>
                      <a:pPr algn="ctr" fontAlgn="b"/>
                      <a:r>
                        <a:rPr lang="es-EC" sz="1700" b="1" u="none" strike="noStrike" dirty="0">
                          <a:solidFill>
                            <a:schemeClr val="bg1"/>
                          </a:solidFill>
                        </a:rPr>
                        <a:t>  </a:t>
                      </a:r>
                      <a:r>
                        <a:rPr lang="es-EC" sz="1700" b="1" u="none" strike="noStrike" dirty="0" smtClean="0">
                          <a:solidFill>
                            <a:schemeClr val="bg1"/>
                          </a:solidFill>
                        </a:rPr>
                        <a:t>Variable</a:t>
                      </a:r>
                      <a:endParaRPr lang="es-EC" sz="1700" b="1" i="0" u="none" strike="noStrike" dirty="0">
                        <a:solidFill>
                          <a:schemeClr val="bg1"/>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b"/>
                      <a:r>
                        <a:rPr lang="es-EC" sz="1700" b="1" u="none" strike="noStrike" dirty="0">
                          <a:solidFill>
                            <a:schemeClr val="bg1"/>
                          </a:solidFill>
                        </a:rPr>
                        <a:t>Ecuador</a:t>
                      </a:r>
                      <a:endParaRPr lang="es-EC" sz="1700" b="1" i="0" u="none" strike="noStrike" dirty="0">
                        <a:solidFill>
                          <a:schemeClr val="bg1"/>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b"/>
                      <a:r>
                        <a:rPr lang="es-EC" sz="1700" b="1" i="0" u="none" strike="noStrike" dirty="0" smtClean="0">
                          <a:solidFill>
                            <a:schemeClr val="bg1"/>
                          </a:solidFill>
                          <a:latin typeface="Calibri"/>
                        </a:rPr>
                        <a:t>Japón</a:t>
                      </a:r>
                      <a:endParaRPr lang="es-EC" sz="1700" b="1" i="0" u="none" strike="noStrike" dirty="0">
                        <a:solidFill>
                          <a:schemeClr val="bg1"/>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r>
              <a:tr h="379276">
                <a:tc>
                  <a:txBody>
                    <a:bodyPr/>
                    <a:lstStyle/>
                    <a:p>
                      <a:pPr algn="l" fontAlgn="b"/>
                      <a:r>
                        <a:rPr lang="es-EC" sz="1700" u="none" strike="noStrike" dirty="0"/>
                        <a:t>Habitantes</a:t>
                      </a:r>
                      <a:endParaRPr lang="es-EC" sz="1700" b="0" i="0" u="none" strike="noStrike" dirty="0">
                        <a:solidFill>
                          <a:srgbClr val="000000"/>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MX" sz="1800" b="0" i="0" u="none" strike="noStrike" dirty="0">
                          <a:solidFill>
                            <a:srgbClr val="000000"/>
                          </a:solidFill>
                          <a:effectLst/>
                          <a:latin typeface="+mn-lt"/>
                        </a:rPr>
                        <a:t>16.776.977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r" fontAlgn="b"/>
                      <a:r>
                        <a:rPr lang="es-EC" sz="1800" b="0" i="0" kern="1200" dirty="0" smtClean="0">
                          <a:solidFill>
                            <a:schemeClr val="dk1"/>
                          </a:solidFill>
                          <a:effectLst/>
                          <a:latin typeface="+mn-lt"/>
                          <a:ea typeface="+mn-ea"/>
                          <a:cs typeface="+mn-cs"/>
                        </a:rPr>
                        <a:t>126.785.797</a:t>
                      </a:r>
                      <a:endParaRPr lang="es-EC" sz="1700" b="0" i="0" u="none" strike="noStrike" dirty="0" smtClean="0">
                        <a:solidFill>
                          <a:srgbClr val="000000"/>
                        </a:solidFill>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es-EC" sz="1700" u="none" strike="noStrike" dirty="0">
                          <a:solidFill>
                            <a:schemeClr val="tx1"/>
                          </a:solidFill>
                        </a:rPr>
                        <a:t>Deuda Pública </a:t>
                      </a:r>
                      <a:r>
                        <a:rPr lang="es-EC" sz="1700" u="none" strike="noStrike" dirty="0" smtClean="0">
                          <a:solidFill>
                            <a:schemeClr val="tx1"/>
                          </a:solidFill>
                        </a:rPr>
                        <a:t>Total (Millones </a:t>
                      </a:r>
                      <a:r>
                        <a:rPr lang="es-EC" sz="1700" u="none" strike="noStrike" dirty="0">
                          <a:solidFill>
                            <a:schemeClr val="tx1"/>
                          </a:solidFill>
                        </a:rPr>
                        <a:t>de USD)</a:t>
                      </a:r>
                      <a:endParaRPr lang="es-EC" sz="1700" b="0" i="0" u="none" strike="noStrike" dirty="0">
                        <a:solidFill>
                          <a:schemeClr val="tx1"/>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EC" sz="1800" u="none" strike="noStrike" dirty="0" smtClean="0">
                          <a:latin typeface="+mn-lt"/>
                        </a:rPr>
                        <a:t>46.536</a:t>
                      </a:r>
                      <a:endParaRPr lang="es-EC" sz="1800" b="0" i="0" u="none" strike="noStrike" dirty="0">
                        <a:solidFill>
                          <a:srgbClr val="000000"/>
                        </a:solidFill>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s-EC" sz="1800" b="0" i="0" u="none" strike="noStrike" dirty="0" smtClean="0">
                          <a:solidFill>
                            <a:srgbClr val="000000"/>
                          </a:solidFill>
                          <a:latin typeface="+mn-lt"/>
                        </a:rPr>
                        <a:t>11.517.731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es-EC" sz="1700" u="none" strike="noStrike" dirty="0">
                          <a:solidFill>
                            <a:schemeClr val="tx1"/>
                          </a:solidFill>
                        </a:rPr>
                        <a:t>Deuda Pública Total (% PIB)</a:t>
                      </a:r>
                      <a:endParaRPr lang="es-EC" sz="1700" b="0" i="0" u="none" strike="noStrike" dirty="0">
                        <a:solidFill>
                          <a:schemeClr val="tx1"/>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MX" sz="1800" b="0" i="0" u="none" strike="noStrike" dirty="0" smtClean="0">
                          <a:solidFill>
                            <a:srgbClr val="000000"/>
                          </a:solidFill>
                          <a:effectLst/>
                          <a:latin typeface="+mn-lt"/>
                        </a:rPr>
                        <a:t>44,6</a:t>
                      </a:r>
                      <a:endParaRPr lang="es-MX" sz="18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s-EC" sz="1800" b="0" i="0" u="none" strike="noStrike" dirty="0" smtClean="0">
                          <a:solidFill>
                            <a:srgbClr val="000000"/>
                          </a:solidFill>
                          <a:latin typeface="+mn-lt"/>
                        </a:rPr>
                        <a:t>236,4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es-EC" sz="1700" u="none" strike="noStrike" dirty="0">
                          <a:solidFill>
                            <a:schemeClr val="tx1"/>
                          </a:solidFill>
                        </a:rPr>
                        <a:t>Tasa de empleo (%)</a:t>
                      </a:r>
                      <a:endParaRPr lang="es-EC" sz="1700" b="0" i="0" u="none" strike="noStrike" dirty="0">
                        <a:solidFill>
                          <a:schemeClr val="tx1"/>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MX" sz="1800" b="0" i="0" u="none" strike="noStrike" dirty="0">
                          <a:solidFill>
                            <a:srgbClr val="000000"/>
                          </a:solidFill>
                          <a:effectLst/>
                          <a:latin typeface="+mn-lt"/>
                        </a:rPr>
                        <a:t>95,4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s-EC" sz="1800" b="0" i="0" kern="1200" dirty="0" smtClean="0">
                          <a:solidFill>
                            <a:schemeClr val="dk1"/>
                          </a:solidFill>
                          <a:effectLst/>
                          <a:latin typeface="+mn-lt"/>
                          <a:ea typeface="+mn-ea"/>
                          <a:cs typeface="+mn-cs"/>
                        </a:rPr>
                        <a:t>58,5</a:t>
                      </a:r>
                      <a:endParaRPr lang="es-EC" sz="1800" b="0" i="0" u="none" strike="noStrike" kern="1200" dirty="0">
                        <a:solidFill>
                          <a:srgbClr val="000000"/>
                        </a:solidFill>
                        <a:effectLst/>
                        <a:latin typeface="+mn-lt"/>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es-EC" sz="1700" u="none" strike="noStrike" dirty="0">
                          <a:solidFill>
                            <a:schemeClr val="tx1"/>
                          </a:solidFill>
                        </a:rPr>
                        <a:t>Tasa de Desempleo (%)</a:t>
                      </a:r>
                      <a:endParaRPr lang="es-EC" sz="1700" b="0" i="0" u="none" strike="noStrike" dirty="0">
                        <a:solidFill>
                          <a:schemeClr val="tx1"/>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MX" sz="1800" b="0" i="0" u="none" strike="noStrike" dirty="0" smtClean="0">
                          <a:solidFill>
                            <a:srgbClr val="000000"/>
                          </a:solidFill>
                          <a:effectLst/>
                          <a:latin typeface="+mn-lt"/>
                        </a:rPr>
                        <a:t>4,6</a:t>
                      </a:r>
                      <a:endParaRPr lang="es-MX" sz="18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s-EC" sz="1800" b="0" i="0" u="none" strike="noStrike" kern="1200" dirty="0" smtClean="0">
                          <a:solidFill>
                            <a:srgbClr val="000000"/>
                          </a:solidFill>
                          <a:effectLst/>
                          <a:latin typeface="+mn-lt"/>
                          <a:ea typeface="+mn-ea"/>
                          <a:cs typeface="+mn-cs"/>
                        </a:rPr>
                        <a:t>2,9</a:t>
                      </a:r>
                      <a:endParaRPr lang="es-EC" sz="1800" b="0" i="0" u="none" strike="noStrike" kern="1200" dirty="0">
                        <a:solidFill>
                          <a:srgbClr val="000000"/>
                        </a:solidFill>
                        <a:effectLst/>
                        <a:latin typeface="+mn-lt"/>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it-IT" sz="1700" u="none" strike="noStrike" dirty="0"/>
                        <a:t>PIB Per cápita (USD corrientes)</a:t>
                      </a:r>
                      <a:endParaRPr lang="it-IT" sz="1700" b="0" i="0" u="none" strike="noStrike" dirty="0">
                        <a:solidFill>
                          <a:srgbClr val="000000"/>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MX" sz="1800" b="0" i="0" u="none" strike="noStrike" dirty="0" smtClean="0">
                          <a:solidFill>
                            <a:srgbClr val="000000"/>
                          </a:solidFill>
                          <a:effectLst/>
                          <a:latin typeface="+mn-lt"/>
                        </a:rPr>
                        <a:t>6.216</a:t>
                      </a:r>
                      <a:endParaRPr lang="es-MX" sz="18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s-EC" sz="1800" b="0" i="0" u="none" strike="noStrike" kern="1200" dirty="0" smtClean="0">
                          <a:solidFill>
                            <a:srgbClr val="000000"/>
                          </a:solidFill>
                          <a:effectLst/>
                          <a:latin typeface="+mn-lt"/>
                          <a:ea typeface="+mn-ea"/>
                          <a:cs typeface="+mn-cs"/>
                        </a:rPr>
                        <a:t>38.801</a:t>
                      </a:r>
                      <a:endParaRPr lang="es-EC" sz="1800" b="0" i="0" u="none" strike="noStrike" kern="1200" dirty="0">
                        <a:solidFill>
                          <a:srgbClr val="000000"/>
                        </a:solidFill>
                        <a:effectLst/>
                        <a:latin typeface="+mn-lt"/>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es-EC" sz="1700" u="none" strike="noStrike" dirty="0"/>
                        <a:t>PIB   (millones USD corrientes)   </a:t>
                      </a:r>
                      <a:endParaRPr lang="es-EC" sz="1700" b="0" i="0" u="none" strike="noStrike" dirty="0">
                        <a:solidFill>
                          <a:srgbClr val="000000"/>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MX" sz="1800" b="0" i="0" u="none" strike="noStrike" dirty="0" smtClean="0">
                          <a:solidFill>
                            <a:srgbClr val="000000"/>
                          </a:solidFill>
                          <a:effectLst/>
                          <a:latin typeface="+mn-lt"/>
                        </a:rPr>
                        <a:t>104.296</a:t>
                      </a:r>
                      <a:endParaRPr lang="es-MX" sz="18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s-EC" sz="1800" b="0" i="0" u="none" strike="noStrike" kern="1200" dirty="0" smtClean="0">
                          <a:solidFill>
                            <a:srgbClr val="000000"/>
                          </a:solidFill>
                          <a:effectLst/>
                          <a:latin typeface="+mn-lt"/>
                          <a:ea typeface="+mn-ea"/>
                          <a:cs typeface="+mn-cs"/>
                        </a:rPr>
                        <a:t> 4.919.474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it-IT" sz="1700" u="none" strike="noStrike" dirty="0" smtClean="0"/>
                        <a:t>PIB Per cápita (USD </a:t>
                      </a:r>
                      <a:r>
                        <a:rPr lang="es-EC" sz="1700" u="none" strike="noStrike" dirty="0" smtClean="0"/>
                        <a:t>constantes</a:t>
                      </a:r>
                      <a:r>
                        <a:rPr lang="it-IT" sz="1700" u="none" strike="noStrike" dirty="0" smtClean="0"/>
                        <a:t>)</a:t>
                      </a:r>
                      <a:endParaRPr lang="it-IT" sz="1700" b="0" i="0" u="none" strike="noStrike" dirty="0">
                        <a:solidFill>
                          <a:srgbClr val="000000"/>
                        </a:solidFill>
                        <a:latin typeface="+mn-lt"/>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EC" sz="1800" b="0" i="0" u="none" strike="noStrike" dirty="0" smtClean="0">
                          <a:solidFill>
                            <a:srgbClr val="000000"/>
                          </a:solidFill>
                          <a:latin typeface="+mn-lt"/>
                        </a:rPr>
                        <a:t>4.229*</a:t>
                      </a:r>
                      <a:endParaRPr lang="es-EC" sz="1800" b="0" i="0" u="none" strike="noStrike" dirty="0">
                        <a:solidFill>
                          <a:srgbClr val="000000"/>
                        </a:solidFill>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EC" sz="1700" b="0" i="0" u="none" strike="noStrike" dirty="0" smtClean="0">
                          <a:solidFill>
                            <a:srgbClr val="000000"/>
                          </a:solidFill>
                          <a:latin typeface="+mn-lt"/>
                        </a:rPr>
                        <a:t>37.716**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C" sz="1700" u="none" strike="noStrike" dirty="0" smtClean="0"/>
                        <a:t>PIB   (millones USD constantes)   </a:t>
                      </a:r>
                      <a:endParaRPr lang="es-EC" sz="1700" b="0" i="0" u="none" strike="noStrike" dirty="0" smtClean="0">
                        <a:solidFill>
                          <a:srgbClr val="000000"/>
                        </a:solidFill>
                        <a:latin typeface="+mn-lt"/>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EC" sz="1800" b="0" i="0" u="none" strike="noStrike" dirty="0" smtClean="0">
                          <a:solidFill>
                            <a:srgbClr val="000000"/>
                          </a:solidFill>
                          <a:latin typeface="+mn-lt"/>
                        </a:rPr>
                        <a:t>70.956*</a:t>
                      </a:r>
                      <a:endParaRPr lang="es-EC" sz="1800" b="0" i="0" u="none" strike="noStrike" dirty="0">
                        <a:solidFill>
                          <a:srgbClr val="000000"/>
                        </a:solidFill>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s-EC" sz="1800" b="0" i="0" u="none" strike="noStrike" dirty="0" smtClean="0">
                          <a:solidFill>
                            <a:srgbClr val="000000"/>
                          </a:solidFill>
                          <a:latin typeface="+mn-lt"/>
                        </a:rPr>
                        <a:t> 4.781.804**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es-EC" sz="1800" u="none" strike="noStrike" dirty="0"/>
                        <a:t>FBKF (% del PIB)</a:t>
                      </a:r>
                      <a:endParaRPr lang="es-EC" sz="1800" b="0" i="0" u="none" strike="noStrike" dirty="0">
                        <a:solidFill>
                          <a:srgbClr val="000000"/>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EC" sz="1800" u="none" strike="noStrike" dirty="0" smtClean="0">
                          <a:latin typeface="+mn-lt"/>
                        </a:rPr>
                        <a:t>25,4</a:t>
                      </a:r>
                      <a:endParaRPr lang="es-EC" sz="1800" b="0" i="0" u="none" strike="noStrike" dirty="0">
                        <a:solidFill>
                          <a:srgbClr val="000000"/>
                        </a:solidFill>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s-EC" sz="1800" b="0" i="0" u="none" strike="noStrike" dirty="0" smtClean="0">
                          <a:solidFill>
                            <a:srgbClr val="000000"/>
                          </a:solidFill>
                          <a:latin typeface="+mn-lt"/>
                        </a:rPr>
                        <a:t>24,0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es-EC" sz="1800" u="none" strike="noStrike" dirty="0"/>
                        <a:t>FBKF  (millones USD corrientes)  </a:t>
                      </a:r>
                      <a:endParaRPr lang="es-EC" sz="1800" b="0" i="0" u="none" strike="noStrike" dirty="0">
                        <a:solidFill>
                          <a:srgbClr val="000000"/>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EC" sz="1800" u="none" strike="noStrike" dirty="0" smtClean="0">
                          <a:latin typeface="+mn-lt"/>
                        </a:rPr>
                        <a:t>26.496</a:t>
                      </a:r>
                      <a:endParaRPr lang="es-EC" sz="1800" b="0" i="0" u="none" strike="noStrike" dirty="0">
                        <a:solidFill>
                          <a:srgbClr val="000000"/>
                        </a:solidFill>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s-EC" sz="1800" b="0" i="0" u="none" strike="noStrike" dirty="0" smtClean="0">
                          <a:solidFill>
                            <a:srgbClr val="000000"/>
                          </a:solidFill>
                          <a:latin typeface="+mn-lt"/>
                        </a:rPr>
                        <a:t> 1.180.461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es-EC" sz="1700" b="0" i="0" u="none" strike="noStrike" dirty="0" smtClean="0">
                          <a:solidFill>
                            <a:schemeClr val="tx1"/>
                          </a:solidFill>
                          <a:latin typeface="Calibri"/>
                        </a:rPr>
                        <a:t>Crecimiento</a:t>
                      </a:r>
                      <a:r>
                        <a:rPr lang="es-EC" sz="1700" b="0" i="0" u="none" strike="noStrike" baseline="0" dirty="0" smtClean="0">
                          <a:solidFill>
                            <a:schemeClr val="tx1"/>
                          </a:solidFill>
                          <a:latin typeface="Calibri"/>
                        </a:rPr>
                        <a:t> económico 2017 (a precios constantes) </a:t>
                      </a:r>
                      <a:endParaRPr lang="es-EC" sz="1700" b="0" i="0" u="none" strike="noStrike" dirty="0">
                        <a:solidFill>
                          <a:schemeClr val="tx1"/>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EC" sz="1800" b="0" i="0" u="none" strike="noStrike" dirty="0" smtClean="0">
                          <a:solidFill>
                            <a:srgbClr val="000000"/>
                          </a:solidFill>
                          <a:latin typeface="+mn-lt"/>
                        </a:rPr>
                        <a:t>2,4*</a:t>
                      </a:r>
                      <a:endParaRPr lang="es-EC" sz="1800" b="0" i="0" u="none" strike="noStrike" dirty="0">
                        <a:solidFill>
                          <a:srgbClr val="000000"/>
                        </a:solidFill>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s-EC" sz="1700" b="0" i="0" u="none" strike="noStrike" kern="1200" dirty="0" smtClean="0">
                          <a:solidFill>
                            <a:srgbClr val="000000"/>
                          </a:solidFill>
                          <a:latin typeface="+mn-lt"/>
                          <a:ea typeface="+mn-ea"/>
                          <a:cs typeface="+mn-cs"/>
                        </a:rPr>
                        <a:t>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CuadroTexto 8"/>
          <p:cNvSpPr txBox="1"/>
          <p:nvPr/>
        </p:nvSpPr>
        <p:spPr>
          <a:xfrm>
            <a:off x="149710" y="6486133"/>
            <a:ext cx="8460890" cy="4001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s-EC" sz="1000" b="1" dirty="0"/>
              <a:t>Fuente: </a:t>
            </a:r>
            <a:r>
              <a:rPr lang="es-EC" sz="1000" dirty="0" smtClean="0"/>
              <a:t> BCE</a:t>
            </a:r>
            <a:r>
              <a:rPr lang="es-EC" sz="1000" dirty="0"/>
              <a:t>;</a:t>
            </a:r>
            <a:r>
              <a:rPr lang="es-EC" sz="1000" dirty="0" smtClean="0"/>
              <a:t> INEC; Banco Mundial;</a:t>
            </a:r>
            <a:r>
              <a:rPr lang="en-US" sz="1000" dirty="0" smtClean="0"/>
              <a:t> </a:t>
            </a:r>
            <a:r>
              <a:rPr lang="en-US" sz="1000" dirty="0"/>
              <a:t>Statistics Bureau, Ministry of Internal Affairs and </a:t>
            </a:r>
            <a:r>
              <a:rPr lang="en-US" sz="1000" dirty="0" smtClean="0"/>
              <a:t>Communications of Japan.</a:t>
            </a:r>
            <a:r>
              <a:rPr lang="es-EC" sz="1000" dirty="0" smtClean="0"/>
              <a:t>  </a:t>
            </a:r>
          </a:p>
          <a:p>
            <a:r>
              <a:rPr lang="es-EC" sz="1000" b="1" dirty="0" smtClean="0"/>
              <a:t>Elaboración:</a:t>
            </a:r>
            <a:r>
              <a:rPr lang="es-EC" sz="1000" dirty="0" smtClean="0"/>
              <a:t> </a:t>
            </a:r>
            <a:r>
              <a:rPr lang="es-ES" sz="1000" dirty="0" smtClean="0">
                <a:solidFill>
                  <a:prstClr val="black"/>
                </a:solidFill>
              </a:rPr>
              <a:t>CGEPMI </a:t>
            </a:r>
            <a:endParaRPr lang="es-EC" sz="1000" dirty="0" smtClean="0"/>
          </a:p>
        </p:txBody>
      </p:sp>
      <p:sp>
        <p:nvSpPr>
          <p:cNvPr id="6" name="5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13</a:t>
            </a:fld>
            <a:endParaRPr lang="es-EC">
              <a:solidFill>
                <a:prstClr val="black">
                  <a:tint val="75000"/>
                </a:prstClr>
              </a:solidFill>
            </a:endParaRPr>
          </a:p>
        </p:txBody>
      </p:sp>
      <p:sp>
        <p:nvSpPr>
          <p:cNvPr id="10" name="CuadroTexto 9"/>
          <p:cNvSpPr txBox="1"/>
          <p:nvPr/>
        </p:nvSpPr>
        <p:spPr>
          <a:xfrm>
            <a:off x="122816" y="6134172"/>
            <a:ext cx="1254434" cy="553998"/>
          </a:xfrm>
          <a:prstGeom prst="rect">
            <a:avLst/>
          </a:prstGeom>
          <a:noFill/>
        </p:spPr>
        <p:txBody>
          <a:bodyPr wrap="square" rtlCol="0" anchor="t" anchorCtr="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just"/>
            <a:r>
              <a:rPr lang="es-EC" sz="1000" dirty="0" smtClean="0"/>
              <a:t>   *Base 100=2007</a:t>
            </a:r>
          </a:p>
          <a:p>
            <a:pPr algn="just"/>
            <a:r>
              <a:rPr lang="es-EC" sz="1000" dirty="0" smtClean="0"/>
              <a:t>** </a:t>
            </a:r>
            <a:r>
              <a:rPr lang="es-EC" sz="1000" dirty="0"/>
              <a:t>Base </a:t>
            </a:r>
            <a:r>
              <a:rPr lang="es-EC" sz="1000" dirty="0" smtClean="0"/>
              <a:t>100=2011</a:t>
            </a:r>
            <a:endParaRPr lang="es-EC" sz="1000" dirty="0"/>
          </a:p>
          <a:p>
            <a:endParaRPr lang="es-EC" sz="1000" dirty="0" smtClean="0"/>
          </a:p>
        </p:txBody>
      </p:sp>
    </p:spTree>
    <p:extLst>
      <p:ext uri="{BB962C8B-B14F-4D97-AF65-F5344CB8AC3E}">
        <p14:creationId xmlns:p14="http://schemas.microsoft.com/office/powerpoint/2010/main" val="2422325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17901" y="-31256"/>
            <a:ext cx="2085013" cy="823031"/>
          </a:xfrm>
          <a:prstGeom prst="rect">
            <a:avLst/>
          </a:prstGeom>
        </p:spPr>
      </p:pic>
      <p:sp>
        <p:nvSpPr>
          <p:cNvPr id="3" name="Título 2"/>
          <p:cNvSpPr>
            <a:spLocks noGrp="1"/>
          </p:cNvSpPr>
          <p:nvPr>
            <p:ph type="title"/>
          </p:nvPr>
        </p:nvSpPr>
        <p:spPr>
          <a:xfrm>
            <a:off x="117369" y="15469"/>
            <a:ext cx="8850168" cy="983243"/>
          </a:xfrm>
        </p:spPr>
        <p:txBody>
          <a:bodyPr>
            <a:normAutofit/>
          </a:bodyPr>
          <a:lstStyle/>
          <a:p>
            <a:r>
              <a:rPr lang="es-MX" sz="3600" b="1" dirty="0">
                <a:solidFill>
                  <a:srgbClr val="002060"/>
                </a:solidFill>
                <a:latin typeface="Franklin Gothic Medium Cond" panose="020B0606030402020204" pitchFamily="34" charset="0"/>
              </a:rPr>
              <a:t>Balanza Comercial Ecuador – </a:t>
            </a:r>
            <a:r>
              <a:rPr lang="es-MX" sz="3600" b="1" dirty="0" smtClean="0">
                <a:solidFill>
                  <a:srgbClr val="002060"/>
                </a:solidFill>
                <a:latin typeface="Franklin Gothic Medium Cond" panose="020B0606030402020204" pitchFamily="34" charset="0"/>
              </a:rPr>
              <a:t>Japón</a:t>
            </a:r>
            <a:br>
              <a:rPr lang="es-MX" sz="3600" b="1" dirty="0" smtClean="0">
                <a:solidFill>
                  <a:srgbClr val="002060"/>
                </a:solidFill>
                <a:latin typeface="Franklin Gothic Medium Cond" panose="020B0606030402020204" pitchFamily="34" charset="0"/>
              </a:rPr>
            </a:br>
            <a:r>
              <a:rPr lang="es-MX" sz="2200" b="1" dirty="0" smtClean="0">
                <a:solidFill>
                  <a:srgbClr val="002060"/>
                </a:solidFill>
                <a:latin typeface="Franklin Gothic Medium Cond" panose="020B0606030402020204" pitchFamily="34" charset="0"/>
              </a:rPr>
              <a:t>(Millones </a:t>
            </a:r>
            <a:r>
              <a:rPr lang="es-MX" sz="2200" b="1" dirty="0">
                <a:solidFill>
                  <a:srgbClr val="002060"/>
                </a:solidFill>
                <a:latin typeface="Franklin Gothic Medium Cond" panose="020B0606030402020204" pitchFamily="34" charset="0"/>
              </a:rPr>
              <a:t>de </a:t>
            </a:r>
            <a:r>
              <a:rPr lang="es-MX" sz="2200" b="1" dirty="0" smtClean="0">
                <a:solidFill>
                  <a:srgbClr val="002060"/>
                </a:solidFill>
                <a:latin typeface="Franklin Gothic Medium Cond" panose="020B0606030402020204" pitchFamily="34" charset="0"/>
              </a:rPr>
              <a:t> USD </a:t>
            </a:r>
            <a:r>
              <a:rPr lang="es-MX" sz="2200" b="1" dirty="0">
                <a:solidFill>
                  <a:srgbClr val="002060"/>
                </a:solidFill>
                <a:latin typeface="Franklin Gothic Medium Cond" panose="020B0606030402020204" pitchFamily="34" charset="0"/>
              </a:rPr>
              <a:t>FOB)</a:t>
            </a:r>
          </a:p>
        </p:txBody>
      </p:sp>
      <p:sp>
        <p:nvSpPr>
          <p:cNvPr id="20" name="Rectángulo 19"/>
          <p:cNvSpPr/>
          <p:nvPr/>
        </p:nvSpPr>
        <p:spPr>
          <a:xfrm>
            <a:off x="0" y="6554875"/>
            <a:ext cx="5350359" cy="276999"/>
          </a:xfrm>
          <a:prstGeom prst="rect">
            <a:avLst/>
          </a:prstGeom>
        </p:spPr>
        <p:txBody>
          <a:bodyPr wrap="square">
            <a:spAutoFit/>
          </a:bodyPr>
          <a:lstStyle/>
          <a:p>
            <a:endParaRPr lang="es-MX" sz="100" b="1" dirty="0" smtClean="0">
              <a:solidFill>
                <a:prstClr val="black"/>
              </a:solidFill>
            </a:endParaRPr>
          </a:p>
          <a:p>
            <a:r>
              <a:rPr lang="es-MX" sz="1100" b="1" dirty="0" smtClean="0">
                <a:solidFill>
                  <a:prstClr val="black"/>
                </a:solidFill>
              </a:rPr>
              <a:t>Nota</a:t>
            </a:r>
            <a:r>
              <a:rPr lang="es-MX" sz="1100" b="1" dirty="0">
                <a:solidFill>
                  <a:prstClr val="black"/>
                </a:solidFill>
              </a:rPr>
              <a:t>: </a:t>
            </a:r>
            <a:r>
              <a:rPr lang="es-MX" sz="1100" dirty="0">
                <a:solidFill>
                  <a:prstClr val="black"/>
                </a:solidFill>
              </a:rPr>
              <a:t>Las cifras de importación corresponden a la procedencia de la mercancía.</a:t>
            </a:r>
          </a:p>
        </p:txBody>
      </p:sp>
      <p:sp>
        <p:nvSpPr>
          <p:cNvPr id="23" name="2 CuadroTexto"/>
          <p:cNvSpPr txBox="1"/>
          <p:nvPr/>
        </p:nvSpPr>
        <p:spPr>
          <a:xfrm>
            <a:off x="1" y="6192918"/>
            <a:ext cx="5110163" cy="446276"/>
          </a:xfrm>
          <a:prstGeom prst="rect">
            <a:avLst/>
          </a:prstGeom>
          <a:noFill/>
        </p:spPr>
        <p:txBody>
          <a:bodyPr>
            <a:spAutoFit/>
          </a:bodyPr>
          <a:lstStyle/>
          <a:p>
            <a:pPr eaLnBrk="1" hangingPunct="1">
              <a:defRPr/>
            </a:pPr>
            <a:r>
              <a:rPr lang="es-ES" sz="1100" b="1" dirty="0">
                <a:solidFill>
                  <a:prstClr val="black"/>
                </a:solidFill>
              </a:rPr>
              <a:t>Fuente: </a:t>
            </a:r>
            <a:r>
              <a:rPr lang="es-ES" sz="1100" dirty="0">
                <a:solidFill>
                  <a:prstClr val="black"/>
                </a:solidFill>
              </a:rPr>
              <a:t>BCE –  Comercio </a:t>
            </a:r>
            <a:r>
              <a:rPr lang="es-ES" sz="1100" dirty="0" smtClean="0">
                <a:solidFill>
                  <a:prstClr val="black"/>
                </a:solidFill>
              </a:rPr>
              <a:t>Exterior</a:t>
            </a:r>
          </a:p>
          <a:p>
            <a:pPr eaLnBrk="1" hangingPunct="1">
              <a:defRPr/>
            </a:pPr>
            <a:endParaRPr lang="es-ES" sz="100" dirty="0" smtClean="0">
              <a:solidFill>
                <a:prstClr val="black"/>
              </a:solidFill>
            </a:endParaRPr>
          </a:p>
          <a:p>
            <a:pPr eaLnBrk="1" hangingPunct="1">
              <a:defRPr/>
            </a:pPr>
            <a:r>
              <a:rPr lang="es-ES" sz="1100" b="1" dirty="0" smtClean="0">
                <a:solidFill>
                  <a:prstClr val="black"/>
                </a:solidFill>
              </a:rPr>
              <a:t>Elaborado por: </a:t>
            </a:r>
            <a:r>
              <a:rPr lang="es-ES" sz="1100" dirty="0" smtClean="0">
                <a:solidFill>
                  <a:prstClr val="black"/>
                </a:solidFill>
              </a:rPr>
              <a:t>CGEPMI </a:t>
            </a:r>
            <a:endParaRPr lang="es-ES" sz="1100" dirty="0">
              <a:solidFill>
                <a:prstClr val="black"/>
              </a:solidFill>
            </a:endParaRPr>
          </a:p>
        </p:txBody>
      </p:sp>
      <p:graphicFrame>
        <p:nvGraphicFramePr>
          <p:cNvPr id="26" name="Tabla 20"/>
          <p:cNvGraphicFramePr>
            <a:graphicFrameLocks noGrp="1"/>
          </p:cNvGraphicFramePr>
          <p:nvPr>
            <p:extLst>
              <p:ext uri="{D42A27DB-BD31-4B8C-83A1-F6EECF244321}">
                <p14:modId xmlns:p14="http://schemas.microsoft.com/office/powerpoint/2010/main" val="780647736"/>
              </p:ext>
            </p:extLst>
          </p:nvPr>
        </p:nvGraphicFramePr>
        <p:xfrm>
          <a:off x="746356" y="4581289"/>
          <a:ext cx="10803181" cy="1205865"/>
        </p:xfrm>
        <a:graphic>
          <a:graphicData uri="http://schemas.openxmlformats.org/drawingml/2006/table">
            <a:tbl>
              <a:tblPr/>
              <a:tblGrid>
                <a:gridCol w="1826351">
                  <a:extLst>
                    <a:ext uri="{9D8B030D-6E8A-4147-A177-3AD203B41FA5}">
                      <a16:colId xmlns="" xmlns:a16="http://schemas.microsoft.com/office/drawing/2014/main" val="604074008"/>
                    </a:ext>
                  </a:extLst>
                </a:gridCol>
                <a:gridCol w="1346526">
                  <a:extLst>
                    <a:ext uri="{9D8B030D-6E8A-4147-A177-3AD203B41FA5}">
                      <a16:colId xmlns="" xmlns:a16="http://schemas.microsoft.com/office/drawing/2014/main" val="3002262734"/>
                    </a:ext>
                  </a:extLst>
                </a:gridCol>
                <a:gridCol w="1253016">
                  <a:extLst>
                    <a:ext uri="{9D8B030D-6E8A-4147-A177-3AD203B41FA5}">
                      <a16:colId xmlns="" xmlns:a16="http://schemas.microsoft.com/office/drawing/2014/main" val="277210707"/>
                    </a:ext>
                  </a:extLst>
                </a:gridCol>
                <a:gridCol w="972490">
                  <a:extLst>
                    <a:ext uri="{9D8B030D-6E8A-4147-A177-3AD203B41FA5}">
                      <a16:colId xmlns="" xmlns:a16="http://schemas.microsoft.com/office/drawing/2014/main" val="2388542684"/>
                    </a:ext>
                  </a:extLst>
                </a:gridCol>
                <a:gridCol w="1140806"/>
                <a:gridCol w="1065998"/>
                <a:gridCol w="1065998"/>
                <a:gridCol w="1065998"/>
                <a:gridCol w="1065998"/>
              </a:tblGrid>
              <a:tr h="143697">
                <a:tc rowSpan="2">
                  <a:txBody>
                    <a:bodyPr/>
                    <a:lstStyle/>
                    <a:p>
                      <a:pPr algn="l" rtl="0" fontAlgn="ctr"/>
                      <a:endParaRPr lang="es-EC"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gridSpan="5">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EC" altLang="en-US" sz="1600" b="1" dirty="0" smtClean="0">
                          <a:solidFill>
                            <a:schemeClr val="bg1"/>
                          </a:solidFill>
                          <a:latin typeface="Franklin Gothic Book" panose="020B0503020102020204" pitchFamily="34" charset="0"/>
                        </a:rPr>
                        <a:t>Balanza Comercial (millones de USD)</a:t>
                      </a:r>
                      <a:endParaRPr lang="en-US" altLang="en-US" sz="1600" dirty="0" smtClean="0">
                        <a:solidFill>
                          <a:schemeClr val="bg1"/>
                        </a:solidFill>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ctr" rtl="0" fontAlgn="ctr"/>
                      <a:endParaRPr lang="es-EC"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ctr" rtl="0" fontAlgn="ctr"/>
                      <a:endParaRPr lang="es-EC"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ctr" rtl="0" fontAlgn="ctr"/>
                      <a:endParaRPr lang="es-EC"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ctr" rtl="0" fontAlgn="ctr"/>
                      <a:endParaRPr lang="es-EC"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gridSpan="3">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EC" altLang="en-US" sz="1600" b="1" dirty="0" smtClean="0">
                          <a:solidFill>
                            <a:schemeClr val="bg1"/>
                          </a:solidFill>
                          <a:latin typeface="Franklin Gothic Book" panose="020B0503020102020204" pitchFamily="34" charset="0"/>
                        </a:rPr>
                        <a:t>Variación %</a:t>
                      </a:r>
                      <a:endParaRPr lang="en-US" altLang="en-US" sz="1600" dirty="0" smtClean="0">
                        <a:solidFill>
                          <a:schemeClr val="bg1"/>
                        </a:solidFill>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ctr" rtl="0" fontAlgn="ctr"/>
                      <a:endParaRPr lang="es-MX"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ctr" rtl="0" fontAlgn="ctr"/>
                      <a:endParaRPr lang="es-MX"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0">
                <a:tc vMerge="1">
                  <a:txBody>
                    <a:bodyPr/>
                    <a:lstStyle/>
                    <a:p>
                      <a:pPr algn="l" rtl="0" fontAlgn="ctr"/>
                      <a:endParaRPr lang="es-EC"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200" b="1" i="0" u="none" strike="noStrike" dirty="0">
                          <a:solidFill>
                            <a:schemeClr val="bg1"/>
                          </a:solidFill>
                          <a:effectLst/>
                          <a:latin typeface="Franklin Gothic Book" panose="020B0503020102020204" pitchFamily="34" charset="0"/>
                        </a:rPr>
                        <a:t>2015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200" b="1" i="0" u="none" strike="noStrike" dirty="0">
                          <a:solidFill>
                            <a:schemeClr val="bg1"/>
                          </a:solidFill>
                          <a:effectLst/>
                          <a:latin typeface="Franklin Gothic Book" panose="020B0503020102020204" pitchFamily="34" charset="0"/>
                        </a:rPr>
                        <a:t>2016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200" b="1" i="0" u="none" strike="noStrike" dirty="0" smtClean="0">
                          <a:solidFill>
                            <a:schemeClr val="bg1"/>
                          </a:solidFill>
                          <a:effectLst/>
                          <a:latin typeface="Franklin Gothic Book" panose="020B0503020102020204" pitchFamily="34" charset="0"/>
                        </a:rPr>
                        <a:t>2017</a:t>
                      </a:r>
                      <a:endParaRPr lang="es-EC"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200" b="1" i="0" u="none" strike="noStrike" dirty="0" smtClean="0">
                          <a:solidFill>
                            <a:schemeClr val="bg1"/>
                          </a:solidFill>
                          <a:effectLst/>
                          <a:latin typeface="Franklin Gothic Book" panose="020B0503020102020204" pitchFamily="34" charset="0"/>
                        </a:rPr>
                        <a:t>2017       </a:t>
                      </a:r>
                    </a:p>
                    <a:p>
                      <a:pPr algn="ctr" rtl="0" fontAlgn="ctr"/>
                      <a:r>
                        <a:rPr lang="es-EC" sz="1200" b="1" i="0" u="none" strike="noStrike" dirty="0" smtClean="0">
                          <a:solidFill>
                            <a:schemeClr val="bg1"/>
                          </a:solidFill>
                          <a:effectLst/>
                          <a:latin typeface="Franklin Gothic Book" panose="020B0503020102020204" pitchFamily="34" charset="0"/>
                        </a:rPr>
                        <a:t>ene-</a:t>
                      </a:r>
                      <a:r>
                        <a:rPr lang="es-EC" sz="1200" b="1" i="0" u="none" strike="noStrike" dirty="0" err="1" smtClean="0">
                          <a:solidFill>
                            <a:schemeClr val="bg1"/>
                          </a:solidFill>
                          <a:effectLst/>
                          <a:latin typeface="Franklin Gothic Book" panose="020B0503020102020204" pitchFamily="34" charset="0"/>
                        </a:rPr>
                        <a:t>may</a:t>
                      </a:r>
                      <a:endParaRPr lang="es-EC"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200" b="1" i="0" u="none" strike="noStrike" dirty="0" smtClean="0">
                          <a:solidFill>
                            <a:schemeClr val="bg1"/>
                          </a:solidFill>
                          <a:effectLst/>
                          <a:latin typeface="Franklin Gothic Book" panose="020B0503020102020204" pitchFamily="34" charset="0"/>
                        </a:rPr>
                        <a:t>2018    </a:t>
                      </a:r>
                    </a:p>
                    <a:p>
                      <a:pPr algn="ctr" rtl="0" fontAlgn="ctr"/>
                      <a:r>
                        <a:rPr lang="es-EC" sz="1200" b="1" i="0" u="none" strike="noStrike" dirty="0" smtClean="0">
                          <a:solidFill>
                            <a:schemeClr val="bg1"/>
                          </a:solidFill>
                          <a:effectLst/>
                          <a:latin typeface="Franklin Gothic Book" panose="020B0503020102020204" pitchFamily="34" charset="0"/>
                        </a:rPr>
                        <a:t>ene-</a:t>
                      </a:r>
                      <a:r>
                        <a:rPr lang="es-EC" sz="1200" b="1" i="0" u="none" strike="noStrike" dirty="0" err="1" smtClean="0">
                          <a:solidFill>
                            <a:schemeClr val="bg1"/>
                          </a:solidFill>
                          <a:effectLst/>
                          <a:latin typeface="Franklin Gothic Book" panose="020B0503020102020204" pitchFamily="34" charset="0"/>
                        </a:rPr>
                        <a:t>may</a:t>
                      </a:r>
                      <a:endParaRPr lang="es-EC"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MX" sz="1200" b="1" i="0" u="none" strike="noStrike" dirty="0">
                          <a:solidFill>
                            <a:schemeClr val="bg1"/>
                          </a:solidFill>
                          <a:effectLst/>
                          <a:latin typeface="Franklin Gothic Book" panose="020B0503020102020204" pitchFamily="34" charset="0"/>
                        </a:rPr>
                        <a:t>2016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MX" sz="1200" b="1" i="0" u="none" strike="noStrike" dirty="0">
                          <a:solidFill>
                            <a:schemeClr val="bg1"/>
                          </a:solidFill>
                          <a:effectLst/>
                          <a:latin typeface="Franklin Gothic Book" panose="020B0503020102020204" pitchFamily="34" charset="0"/>
                        </a:rPr>
                        <a:t>2017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MX" sz="1200" b="1" i="0" u="none" strike="noStrike" dirty="0">
                          <a:solidFill>
                            <a:schemeClr val="bg1"/>
                          </a:solidFill>
                          <a:effectLst/>
                          <a:latin typeface="Franklin Gothic Book" panose="020B0503020102020204" pitchFamily="34" charset="0"/>
                        </a:rPr>
                        <a:t>2018 </a:t>
                      </a:r>
                      <a:r>
                        <a:rPr lang="es-MX" sz="1200" b="1" i="0" u="none" strike="noStrike" dirty="0" smtClean="0">
                          <a:solidFill>
                            <a:schemeClr val="bg1"/>
                          </a:solidFill>
                          <a:effectLst/>
                          <a:latin typeface="Franklin Gothic Book" panose="020B0503020102020204" pitchFamily="34" charset="0"/>
                        </a:rPr>
                        <a:t>      </a:t>
                      </a:r>
                    </a:p>
                    <a:p>
                      <a:pPr algn="ctr" rtl="0" fontAlgn="ctr"/>
                      <a:r>
                        <a:rPr lang="es-MX" sz="1200" b="1" i="0" u="none" strike="noStrike" dirty="0" smtClean="0">
                          <a:solidFill>
                            <a:schemeClr val="bg1"/>
                          </a:solidFill>
                          <a:effectLst/>
                          <a:latin typeface="Franklin Gothic Book" panose="020B0503020102020204" pitchFamily="34" charset="0"/>
                        </a:rPr>
                        <a:t>ene-</a:t>
                      </a:r>
                      <a:r>
                        <a:rPr lang="es-MX" sz="1200" b="1" i="0" u="none" strike="noStrike" dirty="0" err="1" smtClean="0">
                          <a:solidFill>
                            <a:schemeClr val="bg1"/>
                          </a:solidFill>
                          <a:effectLst/>
                          <a:latin typeface="Franklin Gothic Book" panose="020B0503020102020204" pitchFamily="34" charset="0"/>
                        </a:rPr>
                        <a:t>may</a:t>
                      </a:r>
                      <a:endParaRPr lang="es-MX"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 xmlns:a16="http://schemas.microsoft.com/office/drawing/2014/main" val="629669118"/>
                  </a:ext>
                </a:extLst>
              </a:tr>
              <a:tr h="0">
                <a:tc>
                  <a:txBody>
                    <a:bodyPr/>
                    <a:lstStyle/>
                    <a:p>
                      <a:pPr algn="l" rtl="0" fontAlgn="ctr"/>
                      <a:r>
                        <a:rPr lang="es-EC" sz="1200" b="0" i="0" u="none" strike="noStrike" dirty="0">
                          <a:solidFill>
                            <a:srgbClr val="000000"/>
                          </a:solidFill>
                          <a:effectLst/>
                          <a:latin typeface="Franklin Gothic Book" panose="020B0503020102020204" pitchFamily="34" charset="0"/>
                        </a:rPr>
                        <a:t>Exportaciones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dirty="0">
                          <a:solidFill>
                            <a:srgbClr val="000000"/>
                          </a:solidFill>
                          <a:effectLst/>
                          <a:latin typeface="Franklin Gothic Book" panose="020B0503020102020204" pitchFamily="34" charset="0"/>
                        </a:rPr>
                        <a:t>330,9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dirty="0">
                          <a:solidFill>
                            <a:srgbClr val="000000"/>
                          </a:solidFill>
                          <a:effectLst/>
                          <a:latin typeface="Franklin Gothic Book" panose="020B0503020102020204" pitchFamily="34" charset="0"/>
                        </a:rPr>
                        <a:t>319,6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dirty="0">
                          <a:solidFill>
                            <a:srgbClr val="000000"/>
                          </a:solidFill>
                          <a:effectLst/>
                          <a:latin typeface="Franklin Gothic Book" panose="020B0503020102020204" pitchFamily="34" charset="0"/>
                        </a:rPr>
                        <a:t>389,0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dirty="0">
                          <a:solidFill>
                            <a:srgbClr val="000000"/>
                          </a:solidFill>
                          <a:effectLst/>
                          <a:latin typeface="Franklin Gothic Book" panose="020B0503020102020204" pitchFamily="34" charset="0"/>
                        </a:rPr>
                        <a:t>131,2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dirty="0">
                          <a:solidFill>
                            <a:srgbClr val="000000"/>
                          </a:solidFill>
                          <a:effectLst/>
                          <a:latin typeface="Franklin Gothic Book" panose="020B0503020102020204" pitchFamily="34" charset="0"/>
                        </a:rPr>
                        <a:t>139,7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s-MX" sz="1200" b="0" i="0" u="none" strike="noStrike">
                          <a:solidFill>
                            <a:srgbClr val="000000"/>
                          </a:solidFill>
                          <a:effectLst/>
                          <a:latin typeface="Calibri Light" panose="020F0302020204030204" pitchFamily="34" charset="0"/>
                        </a:rPr>
                        <a:t>-3,4%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s-MX" sz="1200" b="0" i="0" u="none" strike="noStrike">
                          <a:solidFill>
                            <a:srgbClr val="000000"/>
                          </a:solidFill>
                          <a:effectLst/>
                          <a:latin typeface="Calibri Light" panose="020F0302020204030204" pitchFamily="34" charset="0"/>
                        </a:rPr>
                        <a:t>21,7%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s-MX" sz="1200" b="0" i="0" u="none" strike="noStrike">
                          <a:solidFill>
                            <a:srgbClr val="000000"/>
                          </a:solidFill>
                          <a:effectLst/>
                          <a:latin typeface="Franklin Gothic Book" panose="020B0503020102020204" pitchFamily="34" charset="0"/>
                        </a:rPr>
                        <a:t>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14002015"/>
                  </a:ext>
                </a:extLst>
              </a:tr>
              <a:tr h="0">
                <a:tc>
                  <a:txBody>
                    <a:bodyPr/>
                    <a:lstStyle/>
                    <a:p>
                      <a:pPr algn="l" rtl="0" fontAlgn="ctr"/>
                      <a:r>
                        <a:rPr lang="es-EC" sz="1200" b="0" i="0" u="none" strike="noStrike" dirty="0">
                          <a:solidFill>
                            <a:srgbClr val="000000"/>
                          </a:solidFill>
                          <a:effectLst/>
                          <a:latin typeface="Franklin Gothic Book" panose="020B0503020102020204" pitchFamily="34" charset="0"/>
                        </a:rPr>
                        <a:t>Importaciones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a:solidFill>
                            <a:srgbClr val="000000"/>
                          </a:solidFill>
                          <a:effectLst/>
                          <a:latin typeface="Franklin Gothic Book" panose="020B0503020102020204" pitchFamily="34" charset="0"/>
                        </a:rPr>
                        <a:t>445,7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a:solidFill>
                            <a:srgbClr val="000000"/>
                          </a:solidFill>
                          <a:effectLst/>
                          <a:latin typeface="Franklin Gothic Book" panose="020B0503020102020204" pitchFamily="34" charset="0"/>
                        </a:rPr>
                        <a:t>274,1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a:solidFill>
                            <a:srgbClr val="000000"/>
                          </a:solidFill>
                          <a:effectLst/>
                          <a:latin typeface="Franklin Gothic Book" panose="020B0503020102020204" pitchFamily="34" charset="0"/>
                        </a:rPr>
                        <a:t>385,6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a:solidFill>
                            <a:srgbClr val="000000"/>
                          </a:solidFill>
                          <a:effectLst/>
                          <a:latin typeface="Franklin Gothic Book" panose="020B0503020102020204" pitchFamily="34" charset="0"/>
                        </a:rPr>
                        <a:t>145,6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dirty="0">
                          <a:solidFill>
                            <a:srgbClr val="000000"/>
                          </a:solidFill>
                          <a:effectLst/>
                          <a:latin typeface="Franklin Gothic Book" panose="020B0503020102020204" pitchFamily="34" charset="0"/>
                        </a:rPr>
                        <a:t>173,8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s-MX" sz="1200" b="0" i="0" u="none" strike="noStrike">
                          <a:solidFill>
                            <a:srgbClr val="000000"/>
                          </a:solidFill>
                          <a:effectLst/>
                          <a:latin typeface="Calibri Light" panose="020F0302020204030204" pitchFamily="34" charset="0"/>
                        </a:rPr>
                        <a:t>-38,5%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s-MX" sz="1200" b="0" i="0" u="none" strike="noStrike">
                          <a:solidFill>
                            <a:srgbClr val="000000"/>
                          </a:solidFill>
                          <a:effectLst/>
                          <a:latin typeface="Calibri Light" panose="020F0302020204030204" pitchFamily="34" charset="0"/>
                        </a:rPr>
                        <a:t>40,7%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s-MX" sz="1200" b="0" i="0" u="none" strike="noStrike" dirty="0">
                          <a:solidFill>
                            <a:srgbClr val="000000"/>
                          </a:solidFill>
                          <a:effectLst/>
                          <a:latin typeface="Franklin Gothic Book" panose="020B0503020102020204" pitchFamily="34" charset="0"/>
                        </a:rPr>
                        <a:t>19,4%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87210366"/>
                  </a:ext>
                </a:extLst>
              </a:tr>
              <a:tr h="0">
                <a:tc>
                  <a:txBody>
                    <a:bodyPr/>
                    <a:lstStyle/>
                    <a:p>
                      <a:pPr algn="l" rtl="0" fontAlgn="ctr"/>
                      <a:r>
                        <a:rPr lang="es-EC" sz="1200" b="0" i="0" u="none" strike="noStrike" dirty="0">
                          <a:solidFill>
                            <a:srgbClr val="000000"/>
                          </a:solidFill>
                          <a:effectLst/>
                          <a:latin typeface="Franklin Gothic Book" panose="020B0503020102020204" pitchFamily="34" charset="0"/>
                        </a:rPr>
                        <a:t>Balanza comercial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a:solidFill>
                            <a:srgbClr val="000000"/>
                          </a:solidFill>
                          <a:effectLst/>
                          <a:latin typeface="Franklin Gothic Book" panose="020B0503020102020204" pitchFamily="34" charset="0"/>
                        </a:rPr>
                        <a:t>-114,8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a:solidFill>
                            <a:srgbClr val="000000"/>
                          </a:solidFill>
                          <a:effectLst/>
                          <a:latin typeface="Franklin Gothic Book" panose="020B0503020102020204" pitchFamily="34" charset="0"/>
                        </a:rPr>
                        <a:t>45,5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a:solidFill>
                            <a:srgbClr val="000000"/>
                          </a:solidFill>
                          <a:effectLst/>
                          <a:latin typeface="Franklin Gothic Book" panose="020B0503020102020204" pitchFamily="34" charset="0"/>
                        </a:rPr>
                        <a:t>3,4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a:solidFill>
                            <a:srgbClr val="000000"/>
                          </a:solidFill>
                          <a:effectLst/>
                          <a:latin typeface="Franklin Gothic Book" panose="020B0503020102020204" pitchFamily="34" charset="0"/>
                        </a:rPr>
                        <a:t>-14,4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dirty="0">
                          <a:solidFill>
                            <a:srgbClr val="000000"/>
                          </a:solidFill>
                          <a:effectLst/>
                          <a:latin typeface="Franklin Gothic Book" panose="020B0503020102020204" pitchFamily="34" charset="0"/>
                        </a:rPr>
                        <a:t>-34,1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s-MX" sz="1200" b="0" i="0" u="none" strike="noStrike">
                          <a:solidFill>
                            <a:srgbClr val="000000"/>
                          </a:solidFill>
                          <a:effectLst/>
                          <a:latin typeface="Calibri Light" panose="020F0302020204030204" pitchFamily="34" charset="0"/>
                        </a:rPr>
                        <a:t>139,6%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s-MX" sz="1200" b="0" i="0" u="none" strike="noStrike" dirty="0">
                          <a:solidFill>
                            <a:srgbClr val="000000"/>
                          </a:solidFill>
                          <a:effectLst/>
                          <a:latin typeface="Calibri Light" panose="020F0302020204030204" pitchFamily="34" charset="0"/>
                        </a:rPr>
                        <a:t>-92,5%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s-MX" sz="1200" b="0" i="0" u="none" strike="noStrike" dirty="0">
                          <a:solidFill>
                            <a:srgbClr val="000000"/>
                          </a:solidFill>
                          <a:effectLst/>
                          <a:latin typeface="Franklin Gothic Book" panose="020B0503020102020204" pitchFamily="34" charset="0"/>
                        </a:rPr>
                        <a:t>-137,4%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982833593"/>
                  </a:ext>
                </a:extLst>
              </a:tr>
            </a:tbl>
          </a:graphicData>
        </a:graphic>
      </p:graphicFrame>
      <p:sp>
        <p:nvSpPr>
          <p:cNvPr id="27" name="26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14</a:t>
            </a:fld>
            <a:endParaRPr lang="es-EC">
              <a:solidFill>
                <a:prstClr val="black">
                  <a:tint val="75000"/>
                </a:prstClr>
              </a:solidFill>
            </a:endParaRPr>
          </a:p>
        </p:txBody>
      </p:sp>
      <p:graphicFrame>
        <p:nvGraphicFramePr>
          <p:cNvPr id="11" name="Gráfico 10"/>
          <p:cNvGraphicFramePr>
            <a:graphicFrameLocks/>
          </p:cNvGraphicFramePr>
          <p:nvPr>
            <p:extLst>
              <p:ext uri="{D42A27DB-BD31-4B8C-83A1-F6EECF244321}">
                <p14:modId xmlns:p14="http://schemas.microsoft.com/office/powerpoint/2010/main" val="3770161155"/>
              </p:ext>
            </p:extLst>
          </p:nvPr>
        </p:nvGraphicFramePr>
        <p:xfrm>
          <a:off x="746356" y="1221440"/>
          <a:ext cx="10803181" cy="320889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738042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4630"/>
            <a:ext cx="2085013" cy="823031"/>
          </a:xfrm>
          <a:prstGeom prst="rect">
            <a:avLst/>
          </a:prstGeom>
        </p:spPr>
      </p:pic>
      <p:sp>
        <p:nvSpPr>
          <p:cNvPr id="3" name="Título 2"/>
          <p:cNvSpPr>
            <a:spLocks noGrp="1"/>
          </p:cNvSpPr>
          <p:nvPr>
            <p:ph type="title"/>
          </p:nvPr>
        </p:nvSpPr>
        <p:spPr>
          <a:xfrm>
            <a:off x="0" y="165714"/>
            <a:ext cx="10398231" cy="1212564"/>
          </a:xfrm>
        </p:spPr>
        <p:txBody>
          <a:bodyPr>
            <a:normAutofit fontScale="90000"/>
          </a:bodyPr>
          <a:lstStyle/>
          <a:p>
            <a:r>
              <a:rPr lang="es-MX" sz="4000" b="1" dirty="0" smtClean="0">
                <a:solidFill>
                  <a:srgbClr val="002060"/>
                </a:solidFill>
                <a:latin typeface="Franklin Gothic Medium Cond" panose="020B0606030402020204" pitchFamily="34" charset="0"/>
              </a:rPr>
              <a:t>Principales productos de exportación e importación de  Ecuador  con Japón</a:t>
            </a:r>
            <a:br>
              <a:rPr lang="es-MX" sz="4000" b="1" dirty="0" smtClean="0">
                <a:solidFill>
                  <a:srgbClr val="002060"/>
                </a:solidFill>
                <a:latin typeface="Franklin Gothic Medium Cond" panose="020B0606030402020204" pitchFamily="34" charset="0"/>
              </a:rPr>
            </a:br>
            <a:r>
              <a:rPr lang="es-MX" sz="2400" b="1" dirty="0" smtClean="0">
                <a:solidFill>
                  <a:srgbClr val="002060"/>
                </a:solidFill>
                <a:latin typeface="Franklin Gothic Medium Cond" panose="020B0606030402020204" pitchFamily="34" charset="0"/>
              </a:rPr>
              <a:t>(Millones </a:t>
            </a:r>
            <a:r>
              <a:rPr lang="es-MX" sz="2400" b="1" dirty="0">
                <a:solidFill>
                  <a:srgbClr val="002060"/>
                </a:solidFill>
                <a:latin typeface="Franklin Gothic Medium Cond" panose="020B0606030402020204" pitchFamily="34" charset="0"/>
              </a:rPr>
              <a:t>de </a:t>
            </a:r>
            <a:r>
              <a:rPr lang="es-MX" sz="2400" b="1" dirty="0" smtClean="0">
                <a:solidFill>
                  <a:srgbClr val="002060"/>
                </a:solidFill>
                <a:latin typeface="Franklin Gothic Medium Cond" panose="020B0606030402020204" pitchFamily="34" charset="0"/>
              </a:rPr>
              <a:t>USD FOB)</a:t>
            </a:r>
            <a:endParaRPr lang="es-MX" sz="2400" b="1" dirty="0">
              <a:solidFill>
                <a:srgbClr val="002060"/>
              </a:solidFill>
              <a:latin typeface="Franklin Gothic Medium Cond" panose="020B0606030402020204" pitchFamily="34" charset="0"/>
            </a:endParaRPr>
          </a:p>
        </p:txBody>
      </p:sp>
      <p:sp>
        <p:nvSpPr>
          <p:cNvPr id="16" name="CuadroTexto 11"/>
          <p:cNvSpPr txBox="1">
            <a:spLocks noChangeArrowheads="1"/>
          </p:cNvSpPr>
          <p:nvPr/>
        </p:nvSpPr>
        <p:spPr bwMode="auto">
          <a:xfrm>
            <a:off x="186231" y="1683601"/>
            <a:ext cx="40588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defRPr/>
            </a:pPr>
            <a:r>
              <a:rPr lang="es-EC" altLang="en-US" sz="1600" b="1" dirty="0">
                <a:solidFill>
                  <a:prstClr val="black"/>
                </a:solidFill>
                <a:latin typeface="Franklin Gothic Book" panose="020B0503020102020204" pitchFamily="34" charset="0"/>
              </a:rPr>
              <a:t>Principales </a:t>
            </a:r>
            <a:r>
              <a:rPr lang="es-EC" altLang="en-US" sz="1600" b="1" dirty="0" smtClean="0">
                <a:solidFill>
                  <a:prstClr val="black"/>
                </a:solidFill>
                <a:latin typeface="Franklin Gothic Book" panose="020B0503020102020204" pitchFamily="34" charset="0"/>
              </a:rPr>
              <a:t>productos exportados</a:t>
            </a:r>
            <a:endParaRPr lang="en-US" altLang="en-US" sz="1600" dirty="0">
              <a:solidFill>
                <a:prstClr val="black"/>
              </a:solidFill>
              <a:latin typeface="Franklin Gothic Book" panose="020B0503020102020204" pitchFamily="34" charset="0"/>
            </a:endParaRPr>
          </a:p>
        </p:txBody>
      </p:sp>
      <p:sp>
        <p:nvSpPr>
          <p:cNvPr id="17" name="CuadroTexto 11"/>
          <p:cNvSpPr txBox="1">
            <a:spLocks noChangeArrowheads="1"/>
          </p:cNvSpPr>
          <p:nvPr/>
        </p:nvSpPr>
        <p:spPr bwMode="auto">
          <a:xfrm>
            <a:off x="6074232" y="1676346"/>
            <a:ext cx="40933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defRPr/>
            </a:pPr>
            <a:r>
              <a:rPr lang="es-EC" altLang="en-US" sz="1600" b="1" dirty="0">
                <a:solidFill>
                  <a:prstClr val="black"/>
                </a:solidFill>
                <a:latin typeface="Franklin Gothic Book" panose="020B0503020102020204" pitchFamily="34" charset="0"/>
              </a:rPr>
              <a:t>Principales </a:t>
            </a:r>
            <a:r>
              <a:rPr lang="es-EC" altLang="en-US" sz="1600" b="1" dirty="0" smtClean="0">
                <a:solidFill>
                  <a:prstClr val="black"/>
                </a:solidFill>
                <a:latin typeface="Franklin Gothic Book" panose="020B0503020102020204" pitchFamily="34" charset="0"/>
              </a:rPr>
              <a:t>productos importados</a:t>
            </a:r>
            <a:endParaRPr lang="en-US" altLang="en-US" sz="1600" dirty="0">
              <a:solidFill>
                <a:prstClr val="black"/>
              </a:solidFill>
              <a:latin typeface="Franklin Gothic Book" panose="020B0503020102020204" pitchFamily="34" charset="0"/>
            </a:endParaRPr>
          </a:p>
        </p:txBody>
      </p:sp>
      <p:sp>
        <p:nvSpPr>
          <p:cNvPr id="20" name="Rectángulo 19"/>
          <p:cNvSpPr/>
          <p:nvPr/>
        </p:nvSpPr>
        <p:spPr>
          <a:xfrm>
            <a:off x="0" y="6529291"/>
            <a:ext cx="5238206" cy="276999"/>
          </a:xfrm>
          <a:prstGeom prst="rect">
            <a:avLst/>
          </a:prstGeom>
        </p:spPr>
        <p:txBody>
          <a:bodyPr wrap="square">
            <a:spAutoFit/>
          </a:bodyPr>
          <a:lstStyle/>
          <a:p>
            <a:endParaRPr lang="es-MX" sz="100" b="1" dirty="0" smtClean="0">
              <a:solidFill>
                <a:prstClr val="black"/>
              </a:solidFill>
            </a:endParaRPr>
          </a:p>
          <a:p>
            <a:r>
              <a:rPr lang="es-MX" sz="1100" b="1" dirty="0" smtClean="0">
                <a:solidFill>
                  <a:prstClr val="black"/>
                </a:solidFill>
              </a:rPr>
              <a:t>Nota</a:t>
            </a:r>
            <a:r>
              <a:rPr lang="es-MX" sz="1100" b="1" dirty="0">
                <a:solidFill>
                  <a:prstClr val="black"/>
                </a:solidFill>
              </a:rPr>
              <a:t>: </a:t>
            </a:r>
            <a:r>
              <a:rPr lang="es-MX" sz="1100" dirty="0">
                <a:solidFill>
                  <a:prstClr val="black"/>
                </a:solidFill>
              </a:rPr>
              <a:t>Las cifras de importación corresponden a la procedencia de la mercancía.</a:t>
            </a:r>
          </a:p>
        </p:txBody>
      </p:sp>
      <p:sp>
        <p:nvSpPr>
          <p:cNvPr id="23" name="2 CuadroTexto"/>
          <p:cNvSpPr txBox="1"/>
          <p:nvPr/>
        </p:nvSpPr>
        <p:spPr>
          <a:xfrm>
            <a:off x="0" y="6196446"/>
            <a:ext cx="2753587" cy="446276"/>
          </a:xfrm>
          <a:prstGeom prst="rect">
            <a:avLst/>
          </a:prstGeom>
          <a:noFill/>
        </p:spPr>
        <p:txBody>
          <a:bodyPr wrap="square">
            <a:spAutoFit/>
          </a:bodyPr>
          <a:lstStyle/>
          <a:p>
            <a:pPr eaLnBrk="1" hangingPunct="1">
              <a:defRPr/>
            </a:pPr>
            <a:r>
              <a:rPr lang="es-ES" sz="1100" b="1" dirty="0">
                <a:solidFill>
                  <a:prstClr val="black"/>
                </a:solidFill>
              </a:rPr>
              <a:t>Fuente: </a:t>
            </a:r>
            <a:r>
              <a:rPr lang="es-ES" sz="1100" dirty="0">
                <a:solidFill>
                  <a:prstClr val="black"/>
                </a:solidFill>
              </a:rPr>
              <a:t>BCE –  Comercio </a:t>
            </a:r>
            <a:r>
              <a:rPr lang="es-ES" sz="1100" dirty="0" smtClean="0">
                <a:solidFill>
                  <a:prstClr val="black"/>
                </a:solidFill>
              </a:rPr>
              <a:t>Exterior</a:t>
            </a:r>
          </a:p>
          <a:p>
            <a:pPr eaLnBrk="1" hangingPunct="1">
              <a:defRPr/>
            </a:pPr>
            <a:endParaRPr lang="es-ES" sz="100" dirty="0" smtClean="0">
              <a:solidFill>
                <a:prstClr val="black"/>
              </a:solidFill>
            </a:endParaRPr>
          </a:p>
          <a:p>
            <a:pPr eaLnBrk="1" hangingPunct="1">
              <a:defRPr/>
            </a:pPr>
            <a:r>
              <a:rPr lang="es-ES" sz="1100" b="1" dirty="0" smtClean="0">
                <a:solidFill>
                  <a:prstClr val="black"/>
                </a:solidFill>
              </a:rPr>
              <a:t>Elaborado por: </a:t>
            </a:r>
            <a:r>
              <a:rPr lang="es-ES" sz="1100" dirty="0" smtClean="0">
                <a:solidFill>
                  <a:prstClr val="black"/>
                </a:solidFill>
              </a:rPr>
              <a:t>CGEPMI </a:t>
            </a:r>
            <a:endParaRPr lang="es-ES" sz="1100" dirty="0">
              <a:solidFill>
                <a:prstClr val="black"/>
              </a:solidFill>
            </a:endParaRPr>
          </a:p>
        </p:txBody>
      </p:sp>
      <p:graphicFrame>
        <p:nvGraphicFramePr>
          <p:cNvPr id="15" name="Tabla 14"/>
          <p:cNvGraphicFramePr>
            <a:graphicFrameLocks noGrp="1"/>
          </p:cNvGraphicFramePr>
          <p:nvPr>
            <p:extLst>
              <p:ext uri="{D42A27DB-BD31-4B8C-83A1-F6EECF244321}">
                <p14:modId xmlns:p14="http://schemas.microsoft.com/office/powerpoint/2010/main" val="3294475841"/>
              </p:ext>
            </p:extLst>
          </p:nvPr>
        </p:nvGraphicFramePr>
        <p:xfrm>
          <a:off x="186231" y="2165675"/>
          <a:ext cx="5652867" cy="3514725"/>
        </p:xfrm>
        <a:graphic>
          <a:graphicData uri="http://schemas.openxmlformats.org/drawingml/2006/table">
            <a:tbl>
              <a:tblPr/>
              <a:tblGrid>
                <a:gridCol w="2842985">
                  <a:extLst>
                    <a:ext uri="{9D8B030D-6E8A-4147-A177-3AD203B41FA5}">
                      <a16:colId xmlns:a16="http://schemas.microsoft.com/office/drawing/2014/main" xmlns="" val="604074008"/>
                    </a:ext>
                  </a:extLst>
                </a:gridCol>
                <a:gridCol w="864674">
                  <a:extLst>
                    <a:ext uri="{9D8B030D-6E8A-4147-A177-3AD203B41FA5}">
                      <a16:colId xmlns:a16="http://schemas.microsoft.com/office/drawing/2014/main" xmlns="" val="104615125"/>
                    </a:ext>
                  </a:extLst>
                </a:gridCol>
                <a:gridCol w="630690">
                  <a:extLst>
                    <a:ext uri="{9D8B030D-6E8A-4147-A177-3AD203B41FA5}">
                      <a16:colId xmlns:a16="http://schemas.microsoft.com/office/drawing/2014/main" xmlns="" val="3002262734"/>
                    </a:ext>
                  </a:extLst>
                </a:gridCol>
                <a:gridCol w="797885"/>
                <a:gridCol w="516633"/>
              </a:tblGrid>
              <a:tr h="358319">
                <a:tc>
                  <a:txBody>
                    <a:bodyPr/>
                    <a:lstStyle/>
                    <a:p>
                      <a:pPr algn="ctr" rtl="0" fontAlgn="ctr"/>
                      <a:r>
                        <a:rPr lang="es-EC" sz="1100" b="1" i="0" u="none" strike="noStrike" dirty="0" smtClean="0">
                          <a:solidFill>
                            <a:schemeClr val="bg1"/>
                          </a:solidFill>
                          <a:effectLst/>
                          <a:latin typeface="Franklin Gothic Book" panose="020B0503020102020204" pitchFamily="34" charset="0"/>
                        </a:rPr>
                        <a:t>Producto</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100" b="1" i="0" u="none" strike="noStrike" dirty="0" smtClean="0">
                          <a:solidFill>
                            <a:schemeClr val="bg1"/>
                          </a:solidFill>
                          <a:effectLst/>
                          <a:latin typeface="Franklin Gothic Book" panose="020B0503020102020204" pitchFamily="34" charset="0"/>
                        </a:rPr>
                        <a:t>2017</a:t>
                      </a:r>
                    </a:p>
                    <a:p>
                      <a:pPr algn="ctr" rtl="0" fontAlgn="ctr"/>
                      <a:r>
                        <a:rPr lang="es-EC" sz="1100" b="1" i="0" u="none" strike="noStrike" dirty="0" smtClean="0">
                          <a:solidFill>
                            <a:schemeClr val="bg1"/>
                          </a:solidFill>
                          <a:effectLst/>
                          <a:latin typeface="Franklin Gothic Book" panose="020B0503020102020204" pitchFamily="34" charset="0"/>
                        </a:rPr>
                        <a:t>Millones USD</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100" b="1" i="0" u="none" strike="noStrike" dirty="0" err="1" smtClean="0">
                          <a:solidFill>
                            <a:schemeClr val="bg1"/>
                          </a:solidFill>
                          <a:effectLst/>
                          <a:latin typeface="Franklin Gothic Book" panose="020B0503020102020204" pitchFamily="34" charset="0"/>
                        </a:rPr>
                        <a:t>Part</a:t>
                      </a:r>
                      <a:r>
                        <a:rPr lang="es-EC" sz="1100" b="1" i="0" u="none" strike="noStrike" dirty="0" smtClean="0">
                          <a:solidFill>
                            <a:schemeClr val="bg1"/>
                          </a:solidFill>
                          <a:effectLst/>
                          <a:latin typeface="Franklin Gothic Book" panose="020B0503020102020204" pitchFamily="34" charset="0"/>
                        </a:rPr>
                        <a:t>.</a:t>
                      </a:r>
                      <a:r>
                        <a:rPr lang="es-EC" sz="1100" b="1" i="0" u="none" strike="noStrike" baseline="0" dirty="0" smtClean="0">
                          <a:solidFill>
                            <a:schemeClr val="bg1"/>
                          </a:solidFill>
                          <a:effectLst/>
                          <a:latin typeface="Franklin Gothic Book" panose="020B0503020102020204" pitchFamily="34" charset="0"/>
                        </a:rPr>
                        <a:t> 2017</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100" b="1" i="0" u="none" strike="noStrike" dirty="0" smtClean="0">
                          <a:solidFill>
                            <a:schemeClr val="bg1"/>
                          </a:solidFill>
                          <a:effectLst/>
                          <a:latin typeface="Franklin Gothic Book" panose="020B0503020102020204" pitchFamily="34" charset="0"/>
                        </a:rPr>
                        <a:t>2018 </a:t>
                      </a:r>
                    </a:p>
                    <a:p>
                      <a:pPr algn="ctr" rtl="0" fontAlgn="ctr"/>
                      <a:r>
                        <a:rPr lang="es-EC" sz="1100" b="1" i="0" u="none" strike="noStrike" dirty="0" smtClean="0">
                          <a:solidFill>
                            <a:schemeClr val="bg1"/>
                          </a:solidFill>
                          <a:effectLst/>
                          <a:latin typeface="Franklin Gothic Book" panose="020B0503020102020204" pitchFamily="34" charset="0"/>
                        </a:rPr>
                        <a:t>ene-</a:t>
                      </a:r>
                      <a:r>
                        <a:rPr lang="es-EC" sz="1100" b="1" i="0" u="none" strike="noStrike" dirty="0" err="1" smtClean="0">
                          <a:solidFill>
                            <a:schemeClr val="bg1"/>
                          </a:solidFill>
                          <a:effectLst/>
                          <a:latin typeface="Franklin Gothic Book" panose="020B0503020102020204" pitchFamily="34" charset="0"/>
                        </a:rPr>
                        <a:t>may</a:t>
                      </a:r>
                      <a:endParaRPr lang="es-EC" sz="1100" b="1" i="0" u="none" strike="noStrike" dirty="0" smtClean="0">
                        <a:solidFill>
                          <a:schemeClr val="bg1"/>
                        </a:solidFill>
                        <a:effectLst/>
                        <a:latin typeface="Franklin Gothic Book" panose="020B0503020102020204" pitchFamily="34" charset="0"/>
                      </a:endParaRPr>
                    </a:p>
                    <a:p>
                      <a:pPr algn="ctr" rtl="0" fontAlgn="ctr"/>
                      <a:r>
                        <a:rPr lang="es-EC" sz="1100" b="1" i="0" u="none" strike="noStrike" dirty="0" smtClean="0">
                          <a:solidFill>
                            <a:schemeClr val="bg1"/>
                          </a:solidFill>
                          <a:effectLst/>
                          <a:latin typeface="Franklin Gothic Book" panose="020B0503020102020204" pitchFamily="34" charset="0"/>
                        </a:rPr>
                        <a:t>Millones USD</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100" b="1" i="0" u="none" strike="noStrike" dirty="0" err="1" smtClean="0">
                          <a:solidFill>
                            <a:schemeClr val="bg1"/>
                          </a:solidFill>
                          <a:effectLst/>
                          <a:latin typeface="Franklin Gothic Book" panose="020B0503020102020204" pitchFamily="34" charset="0"/>
                        </a:rPr>
                        <a:t>Part</a:t>
                      </a:r>
                      <a:r>
                        <a:rPr lang="es-EC" sz="1100" b="1" i="0" u="none" strike="noStrike" dirty="0" smtClean="0">
                          <a:solidFill>
                            <a:schemeClr val="bg1"/>
                          </a:solidFill>
                          <a:effectLst/>
                          <a:latin typeface="Franklin Gothic Book" panose="020B0503020102020204" pitchFamily="34" charset="0"/>
                        </a:rPr>
                        <a:t>. 2018</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xmlns="" val="629669118"/>
                  </a:ext>
                </a:extLst>
              </a:tr>
              <a:tr h="0">
                <a:tc>
                  <a:txBody>
                    <a:bodyPr/>
                    <a:lstStyle/>
                    <a:p>
                      <a:pPr algn="l" fontAlgn="ctr"/>
                      <a:r>
                        <a:rPr lang="es-MX" sz="1100" b="0" i="0" u="none" strike="noStrike" dirty="0">
                          <a:solidFill>
                            <a:srgbClr val="000000"/>
                          </a:solidFill>
                          <a:effectLst/>
                          <a:latin typeface="Franklin Gothic Book" panose="020B0503020102020204" pitchFamily="34" charset="0"/>
                        </a:rPr>
                        <a:t>Banano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71,3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35,8%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25,0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32,2%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14002015"/>
                  </a:ext>
                </a:extLst>
              </a:tr>
              <a:tr h="0">
                <a:tc>
                  <a:txBody>
                    <a:bodyPr/>
                    <a:lstStyle/>
                    <a:p>
                      <a:pPr algn="l" fontAlgn="ctr"/>
                      <a:r>
                        <a:rPr lang="es-MX" sz="1100" b="0" i="0" u="none" strike="noStrike">
                          <a:solidFill>
                            <a:srgbClr val="000000"/>
                          </a:solidFill>
                          <a:effectLst/>
                          <a:latin typeface="Franklin Gothic Book" panose="020B0503020102020204" pitchFamily="34" charset="0"/>
                        </a:rPr>
                        <a:t>Productos Agricolas En Conserva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37,8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23,5%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87210366"/>
                  </a:ext>
                </a:extLst>
              </a:tr>
              <a:tr h="0">
                <a:tc>
                  <a:txBody>
                    <a:bodyPr/>
                    <a:lstStyle/>
                    <a:p>
                      <a:pPr algn="l" fontAlgn="ctr"/>
                      <a:r>
                        <a:rPr lang="es-MX" sz="1100" b="0" i="0" u="none" strike="noStrike">
                          <a:solidFill>
                            <a:srgbClr val="000000"/>
                          </a:solidFill>
                          <a:effectLst/>
                          <a:latin typeface="Franklin Gothic Book" panose="020B0503020102020204" pitchFamily="34" charset="0"/>
                        </a:rPr>
                        <a:t>Harina De Pescado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14,3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7,2%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7,4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9,6%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a:solidFill>
                            <a:srgbClr val="000000"/>
                          </a:solidFill>
                          <a:effectLst/>
                          <a:latin typeface="Franklin Gothic Book" panose="020B0503020102020204" pitchFamily="34" charset="0"/>
                        </a:rPr>
                        <a:t>Cacao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14,2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7,1%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4,0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5,2%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a:solidFill>
                            <a:srgbClr val="000000"/>
                          </a:solidFill>
                          <a:effectLst/>
                          <a:latin typeface="Franklin Gothic Book" panose="020B0503020102020204" pitchFamily="34" charset="0"/>
                        </a:rPr>
                        <a:t>Camarones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13,1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6,6%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3,5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4,5%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a:solidFill>
                            <a:srgbClr val="000000"/>
                          </a:solidFill>
                          <a:effectLst/>
                          <a:latin typeface="Franklin Gothic Book" panose="020B0503020102020204" pitchFamily="34" charset="0"/>
                        </a:rPr>
                        <a:t>Flores Naturales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12,6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6,3%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5,5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7,1%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a:solidFill>
                            <a:srgbClr val="000000"/>
                          </a:solidFill>
                          <a:effectLst/>
                          <a:latin typeface="Franklin Gothic Book" panose="020B0503020102020204" pitchFamily="34" charset="0"/>
                        </a:rPr>
                        <a:t>Maderas Terciads Y Prensadas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10,6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5,3%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a:solidFill>
                            <a:srgbClr val="000000"/>
                          </a:solidFill>
                          <a:effectLst/>
                          <a:latin typeface="Franklin Gothic Book" panose="020B0503020102020204" pitchFamily="34" charset="0"/>
                        </a:rPr>
                        <a:t>Elaborados De Cacao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4,1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2,1%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2,6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3,4%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a:solidFill>
                            <a:srgbClr val="000000"/>
                          </a:solidFill>
                          <a:effectLst/>
                          <a:latin typeface="Franklin Gothic Book" panose="020B0503020102020204" pitchFamily="34" charset="0"/>
                        </a:rPr>
                        <a:t>Abacá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4,0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2,3%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a:solidFill>
                            <a:srgbClr val="000000"/>
                          </a:solidFill>
                          <a:effectLst/>
                          <a:latin typeface="Franklin Gothic Book" panose="020B0503020102020204" pitchFamily="34" charset="0"/>
                        </a:rPr>
                        <a:t>Café Industrializado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3,1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a:solidFill>
                            <a:srgbClr val="000000"/>
                          </a:solidFill>
                          <a:effectLst/>
                          <a:latin typeface="Franklin Gothic Book" panose="020B0503020102020204" pitchFamily="34" charset="0"/>
                        </a:rPr>
                        <a:t>Elaborados De Banano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0,6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a:solidFill>
                            <a:srgbClr val="000000"/>
                          </a:solidFill>
                          <a:effectLst/>
                          <a:latin typeface="Franklin Gothic Book" panose="020B0503020102020204" pitchFamily="34" charset="0"/>
                        </a:rPr>
                        <a:t>Otros Elaborados Del Mar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a:solidFill>
                            <a:srgbClr val="000000"/>
                          </a:solidFill>
                          <a:effectLst/>
                          <a:latin typeface="Franklin Gothic Book" panose="020B0503020102020204" pitchFamily="34" charset="0"/>
                        </a:rPr>
                        <a:t>Otras Manufacturas De Metales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0,4%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a:solidFill>
                            <a:srgbClr val="000000"/>
                          </a:solidFill>
                          <a:effectLst/>
                          <a:latin typeface="Franklin Gothic Book" panose="020B0503020102020204" pitchFamily="34" charset="0"/>
                        </a:rPr>
                        <a:t>Jugos Y Conservas De Frutas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dirty="0">
                          <a:solidFill>
                            <a:srgbClr val="000000"/>
                          </a:solidFill>
                          <a:effectLst/>
                          <a:latin typeface="Franklin Gothic Book" panose="020B0503020102020204" pitchFamily="34" charset="0"/>
                        </a:rPr>
                        <a:t>Otros productos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6,5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3,2%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4,7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6,0%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dirty="0" smtClean="0">
                          <a:solidFill>
                            <a:srgbClr val="000000"/>
                          </a:solidFill>
                          <a:effectLst/>
                          <a:latin typeface="Franklin Gothic Book" panose="020B0503020102020204" pitchFamily="34" charset="0"/>
                        </a:rPr>
                        <a:t>Total</a:t>
                      </a: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es-MX" sz="1100" b="1" i="0" u="none" strike="noStrike" dirty="0">
                          <a:solidFill>
                            <a:srgbClr val="000000"/>
                          </a:solidFill>
                          <a:effectLst/>
                          <a:latin typeface="Franklin Gothic Book" panose="020B0503020102020204" pitchFamily="34" charset="0"/>
                        </a:rPr>
                        <a:t>199,2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es-MX" sz="1100" b="1" i="0" u="none" strike="noStrike" dirty="0">
                          <a:solidFill>
                            <a:srgbClr val="000000"/>
                          </a:solidFill>
                          <a:effectLst/>
                          <a:latin typeface="Franklin Gothic Book" panose="020B0503020102020204" pitchFamily="34" charset="0"/>
                        </a:rPr>
                        <a:t>77,5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3" name="Tabla 12"/>
          <p:cNvGraphicFramePr>
            <a:graphicFrameLocks noGrp="1"/>
          </p:cNvGraphicFramePr>
          <p:nvPr>
            <p:extLst>
              <p:ext uri="{D42A27DB-BD31-4B8C-83A1-F6EECF244321}">
                <p14:modId xmlns:p14="http://schemas.microsoft.com/office/powerpoint/2010/main" val="2874869297"/>
              </p:ext>
            </p:extLst>
          </p:nvPr>
        </p:nvGraphicFramePr>
        <p:xfrm>
          <a:off x="6074232" y="2076130"/>
          <a:ext cx="5775440" cy="3691890"/>
        </p:xfrm>
        <a:graphic>
          <a:graphicData uri="http://schemas.openxmlformats.org/drawingml/2006/table">
            <a:tbl>
              <a:tblPr/>
              <a:tblGrid>
                <a:gridCol w="2687680">
                  <a:extLst>
                    <a:ext uri="{9D8B030D-6E8A-4147-A177-3AD203B41FA5}">
                      <a16:colId xmlns:a16="http://schemas.microsoft.com/office/drawing/2014/main" xmlns="" val="604074008"/>
                    </a:ext>
                  </a:extLst>
                </a:gridCol>
                <a:gridCol w="1136987">
                  <a:extLst>
                    <a:ext uri="{9D8B030D-6E8A-4147-A177-3AD203B41FA5}">
                      <a16:colId xmlns:a16="http://schemas.microsoft.com/office/drawing/2014/main" xmlns="" val="104615125"/>
                    </a:ext>
                  </a:extLst>
                </a:gridCol>
                <a:gridCol w="511597">
                  <a:extLst>
                    <a:ext uri="{9D8B030D-6E8A-4147-A177-3AD203B41FA5}">
                      <a16:colId xmlns:a16="http://schemas.microsoft.com/office/drawing/2014/main" xmlns="" val="3002262734"/>
                    </a:ext>
                  </a:extLst>
                </a:gridCol>
                <a:gridCol w="844162"/>
                <a:gridCol w="595014"/>
              </a:tblGrid>
              <a:tr h="0">
                <a:tc>
                  <a:txBody>
                    <a:bodyPr/>
                    <a:lstStyle/>
                    <a:p>
                      <a:pPr algn="ctr" rtl="0" fontAlgn="ctr"/>
                      <a:r>
                        <a:rPr lang="es-EC" sz="1100" b="1" i="0" u="none" strike="noStrike" dirty="0" smtClean="0">
                          <a:solidFill>
                            <a:schemeClr val="bg1"/>
                          </a:solidFill>
                          <a:effectLst/>
                          <a:latin typeface="Franklin Gothic Book" panose="020B0503020102020204" pitchFamily="34" charset="0"/>
                        </a:rPr>
                        <a:t>Producto</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100" b="1" i="0" u="none" strike="noStrike" dirty="0" smtClean="0">
                          <a:solidFill>
                            <a:schemeClr val="bg1"/>
                          </a:solidFill>
                          <a:effectLst/>
                          <a:latin typeface="Franklin Gothic Book" panose="020B0503020102020204" pitchFamily="34" charset="0"/>
                        </a:rPr>
                        <a:t>2017</a:t>
                      </a:r>
                    </a:p>
                    <a:p>
                      <a:pPr algn="ctr" rtl="0" fontAlgn="ctr"/>
                      <a:r>
                        <a:rPr lang="es-EC" sz="1100" b="1" i="0" u="none" strike="noStrike" dirty="0" smtClean="0">
                          <a:solidFill>
                            <a:schemeClr val="bg1"/>
                          </a:solidFill>
                          <a:effectLst/>
                          <a:latin typeface="Franklin Gothic Book" panose="020B0503020102020204" pitchFamily="34" charset="0"/>
                        </a:rPr>
                        <a:t>Millones USD</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100" b="1" i="0" u="none" strike="noStrike" dirty="0" err="1" smtClean="0">
                          <a:solidFill>
                            <a:schemeClr val="bg1"/>
                          </a:solidFill>
                          <a:effectLst/>
                          <a:latin typeface="Franklin Gothic Book" panose="020B0503020102020204" pitchFamily="34" charset="0"/>
                        </a:rPr>
                        <a:t>Part</a:t>
                      </a:r>
                      <a:r>
                        <a:rPr lang="es-EC" sz="1100" b="1" i="0" u="none" strike="noStrike" dirty="0" smtClean="0">
                          <a:solidFill>
                            <a:schemeClr val="bg1"/>
                          </a:solidFill>
                          <a:effectLst/>
                          <a:latin typeface="Franklin Gothic Book" panose="020B0503020102020204" pitchFamily="34" charset="0"/>
                        </a:rPr>
                        <a:t>.</a:t>
                      </a:r>
                      <a:r>
                        <a:rPr lang="es-EC" sz="1100" b="1" i="0" u="none" strike="noStrike" baseline="0" dirty="0" smtClean="0">
                          <a:solidFill>
                            <a:schemeClr val="bg1"/>
                          </a:solidFill>
                          <a:effectLst/>
                          <a:latin typeface="Franklin Gothic Book" panose="020B0503020102020204" pitchFamily="34" charset="0"/>
                        </a:rPr>
                        <a:t> 2017</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100" b="1" i="0" u="none" strike="noStrike" dirty="0" smtClean="0">
                          <a:solidFill>
                            <a:schemeClr val="bg1"/>
                          </a:solidFill>
                          <a:effectLst/>
                          <a:latin typeface="Franklin Gothic Book" panose="020B0503020102020204" pitchFamily="34" charset="0"/>
                        </a:rPr>
                        <a:t>2018 </a:t>
                      </a:r>
                    </a:p>
                    <a:p>
                      <a:pPr algn="ctr" rtl="0" fontAlgn="ctr"/>
                      <a:r>
                        <a:rPr lang="es-EC" sz="1100" b="1" i="0" u="none" strike="noStrike" dirty="0" smtClean="0">
                          <a:solidFill>
                            <a:schemeClr val="bg1"/>
                          </a:solidFill>
                          <a:effectLst/>
                          <a:latin typeface="Franklin Gothic Book" panose="020B0503020102020204" pitchFamily="34" charset="0"/>
                        </a:rPr>
                        <a:t>ene-</a:t>
                      </a:r>
                      <a:r>
                        <a:rPr lang="es-EC" sz="1100" b="1" i="0" u="none" strike="noStrike" dirty="0" err="1" smtClean="0">
                          <a:solidFill>
                            <a:schemeClr val="bg1"/>
                          </a:solidFill>
                          <a:effectLst/>
                          <a:latin typeface="Franklin Gothic Book" panose="020B0503020102020204" pitchFamily="34" charset="0"/>
                        </a:rPr>
                        <a:t>may</a:t>
                      </a:r>
                      <a:endParaRPr lang="es-EC" sz="1100" b="1" i="0" u="none" strike="noStrike" dirty="0" smtClean="0">
                        <a:solidFill>
                          <a:schemeClr val="bg1"/>
                        </a:solidFill>
                        <a:effectLst/>
                        <a:latin typeface="Franklin Gothic Book" panose="020B0503020102020204" pitchFamily="34" charset="0"/>
                      </a:endParaRPr>
                    </a:p>
                    <a:p>
                      <a:pPr algn="ctr" rtl="0" fontAlgn="ctr"/>
                      <a:r>
                        <a:rPr lang="es-EC" sz="1100" b="1" i="0" u="none" strike="noStrike" dirty="0" smtClean="0">
                          <a:solidFill>
                            <a:schemeClr val="bg1"/>
                          </a:solidFill>
                          <a:effectLst/>
                          <a:latin typeface="Franklin Gothic Book" panose="020B0503020102020204" pitchFamily="34" charset="0"/>
                        </a:rPr>
                        <a:t>Millones USD</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100" b="1" i="0" u="none" strike="noStrike" dirty="0" err="1" smtClean="0">
                          <a:solidFill>
                            <a:schemeClr val="bg1"/>
                          </a:solidFill>
                          <a:effectLst/>
                          <a:latin typeface="Franklin Gothic Book" panose="020B0503020102020204" pitchFamily="34" charset="0"/>
                        </a:rPr>
                        <a:t>Part</a:t>
                      </a:r>
                      <a:r>
                        <a:rPr lang="es-EC" sz="1100" b="1" i="0" u="none" strike="noStrike" dirty="0" smtClean="0">
                          <a:solidFill>
                            <a:schemeClr val="bg1"/>
                          </a:solidFill>
                          <a:effectLst/>
                          <a:latin typeface="Franklin Gothic Book" panose="020B0503020102020204" pitchFamily="34" charset="0"/>
                        </a:rPr>
                        <a:t>. 2018</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xmlns="" val="629669118"/>
                  </a:ext>
                </a:extLst>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Vehículos automóviles, tractores,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224,7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58,3%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106,7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61,4%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14002015"/>
                  </a:ext>
                </a:extLst>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Reactores nucleares, calderas, máquinas,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59,3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15,4%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24,2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87210366"/>
                  </a:ext>
                </a:extLst>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Fundición, hierro y acero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55,0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14,3%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25,3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14,6%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Máquinas, aparatos y materiales eléctrico</a:t>
                      </a:r>
                      <a:r>
                        <a:rPr lang="es-MX" sz="1100" b="0" i="0" u="none" strike="noStrike" dirty="0" smtClean="0">
                          <a:solidFill>
                            <a:srgbClr val="000000"/>
                          </a:solidFill>
                          <a:effectLst/>
                          <a:latin typeface="Franklin Gothic Book" panose="020B0503020102020204" pitchFamily="34" charset="0"/>
                        </a:rPr>
                        <a:t>,</a:t>
                      </a: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7,6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3,8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Mercancías con tratamiento especial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6,8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Instrumentos y aparatos de óptica</a:t>
                      </a:r>
                      <a:r>
                        <a:rPr lang="es-MX" sz="1100" b="0" i="0" u="none" strike="noStrike" dirty="0" smtClean="0">
                          <a:solidFill>
                            <a:srgbClr val="000000"/>
                          </a:solidFill>
                          <a:effectLst/>
                          <a:latin typeface="Franklin Gothic Book" panose="020B0503020102020204" pitchFamily="34" charset="0"/>
                        </a:rPr>
                        <a:t>,</a:t>
                      </a: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6,6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3,0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Productos diversos de las industrias químicas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6,3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a:solidFill>
                            <a:srgbClr val="000000"/>
                          </a:solidFill>
                          <a:effectLst/>
                          <a:latin typeface="Franklin Gothic Book" panose="020B0503020102020204" pitchFamily="34" charset="0"/>
                        </a:rPr>
                        <a:t>Caucho y sus manufacturas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5,3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a:solidFill>
                            <a:srgbClr val="000000"/>
                          </a:solidFill>
                          <a:effectLst/>
                          <a:latin typeface="Franklin Gothic Book" panose="020B0503020102020204" pitchFamily="34" charset="0"/>
                        </a:rPr>
                        <a:t>Productos químicos orgánicos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4,3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a:solidFill>
                            <a:srgbClr val="000000"/>
                          </a:solidFill>
                          <a:effectLst/>
                          <a:latin typeface="Franklin Gothic Book" panose="020B0503020102020204" pitchFamily="34" charset="0"/>
                        </a:rPr>
                        <a:t>Productos fotográficos o cinematográficos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a:solidFill>
                            <a:srgbClr val="000000"/>
                          </a:solidFill>
                          <a:effectLst/>
                          <a:latin typeface="Franklin Gothic Book" panose="020B0503020102020204" pitchFamily="34" charset="0"/>
                        </a:rPr>
                        <a:t>Manufactuas de fundición, hierro o acero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a:solidFill>
                            <a:srgbClr val="000000"/>
                          </a:solidFill>
                          <a:effectLst/>
                          <a:latin typeface="Franklin Gothic Book" panose="020B0503020102020204" pitchFamily="34" charset="0"/>
                        </a:rPr>
                        <a:t>Productos farmacéuticos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a:solidFill>
                            <a:srgbClr val="000000"/>
                          </a:solidFill>
                          <a:effectLst/>
                          <a:latin typeface="Franklin Gothic Book" panose="020B0503020102020204" pitchFamily="34" charset="0"/>
                        </a:rPr>
                        <a:t>Plástico y sus manufacturas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Herramientas y útiles, artículos de </a:t>
                      </a:r>
                      <a:r>
                        <a:rPr lang="es-MX" sz="1100" b="0" i="0" u="none" strike="noStrike" dirty="0" smtClean="0">
                          <a:solidFill>
                            <a:srgbClr val="000000"/>
                          </a:solidFill>
                          <a:effectLst/>
                          <a:latin typeface="Franklin Gothic Book" panose="020B0503020102020204" pitchFamily="34" charset="0"/>
                        </a:rPr>
                        <a:t>cuchillería</a:t>
                      </a: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0,4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Productos químicos inorgánicos; </a:t>
                      </a:r>
                      <a:r>
                        <a:rPr lang="es-MX" sz="1100" b="0" i="0" u="none" strike="noStrike" dirty="0" smtClean="0">
                          <a:solidFill>
                            <a:srgbClr val="000000"/>
                          </a:solidFill>
                          <a:effectLst/>
                          <a:latin typeface="Franklin Gothic Book" panose="020B0503020102020204" pitchFamily="34" charset="0"/>
                        </a:rPr>
                        <a:t> inorgánicos</a:t>
                      </a: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Otros productos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2,8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1" i="0" u="none" strike="noStrike" dirty="0">
                          <a:solidFill>
                            <a:srgbClr val="000000"/>
                          </a:solidFill>
                          <a:effectLst/>
                          <a:latin typeface="Franklin Gothic Book" panose="020B0503020102020204" pitchFamily="34" charset="0"/>
                        </a:rPr>
                        <a:t>Total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rtl="0" fontAlgn="ctr"/>
                      <a:r>
                        <a:rPr lang="es-MX" sz="1100" b="1" i="0" u="none" strike="noStrike" dirty="0">
                          <a:solidFill>
                            <a:srgbClr val="000000"/>
                          </a:solidFill>
                          <a:effectLst/>
                          <a:latin typeface="Franklin Gothic Book" panose="020B0503020102020204" pitchFamily="34" charset="0"/>
                        </a:rPr>
                        <a:t>385,4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s-MX" sz="1100" b="0" i="0" u="none" strike="noStrike" dirty="0">
                          <a:solidFill>
                            <a:srgbClr val="000000"/>
                          </a:solidFill>
                          <a:effectLst/>
                          <a:latin typeface="Franklin Gothic Book" panose="020B0503020102020204" pitchFamily="34" charset="0"/>
                        </a:rPr>
                        <a:t>100,0%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rtl="0" fontAlgn="ctr"/>
                      <a:r>
                        <a:rPr lang="es-MX" sz="1100" b="1" i="0" u="none" strike="noStrike" dirty="0">
                          <a:solidFill>
                            <a:srgbClr val="000000"/>
                          </a:solidFill>
                          <a:effectLst/>
                          <a:latin typeface="Franklin Gothic Book" panose="020B0503020102020204" pitchFamily="34" charset="0"/>
                        </a:rPr>
                        <a:t>173,8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s-MX" sz="1100" b="0" i="0" u="none" strike="noStrike" dirty="0">
                          <a:solidFill>
                            <a:srgbClr val="000000"/>
                          </a:solidFill>
                          <a:effectLst/>
                          <a:latin typeface="Franklin Gothic Book" panose="020B0503020102020204" pitchFamily="34" charset="0"/>
                        </a:rPr>
                        <a:t>100,0%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0" name="9 Marcador de número de diapositiva"/>
          <p:cNvSpPr>
            <a:spLocks noGrp="1"/>
          </p:cNvSpPr>
          <p:nvPr>
            <p:ph type="sldNum" sz="quarter" idx="12"/>
          </p:nvPr>
        </p:nvSpPr>
        <p:spPr>
          <a:xfrm>
            <a:off x="9383485" y="6499888"/>
            <a:ext cx="2743200" cy="365125"/>
          </a:xfrm>
        </p:spPr>
        <p:txBody>
          <a:bodyPr/>
          <a:lstStyle/>
          <a:p>
            <a:fld id="{C8126447-4D4B-4C99-B128-995BABF8B136}" type="slidenum">
              <a:rPr lang="es-EC" smtClean="0">
                <a:solidFill>
                  <a:prstClr val="black">
                    <a:tint val="75000"/>
                  </a:prstClr>
                </a:solidFill>
              </a:rPr>
              <a:pPr/>
              <a:t>15</a:t>
            </a:fld>
            <a:endParaRPr lang="es-EC" dirty="0">
              <a:solidFill>
                <a:prstClr val="black">
                  <a:tint val="75000"/>
                </a:prstClr>
              </a:solidFill>
            </a:endParaRPr>
          </a:p>
        </p:txBody>
      </p:sp>
    </p:spTree>
    <p:extLst>
      <p:ext uri="{BB962C8B-B14F-4D97-AF65-F5344CB8AC3E}">
        <p14:creationId xmlns:p14="http://schemas.microsoft.com/office/powerpoint/2010/main" val="19237441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3" name="Título 2"/>
          <p:cNvSpPr>
            <a:spLocks noGrp="1"/>
          </p:cNvSpPr>
          <p:nvPr>
            <p:ph type="title"/>
          </p:nvPr>
        </p:nvSpPr>
        <p:spPr>
          <a:xfrm>
            <a:off x="117369" y="197115"/>
            <a:ext cx="9889516" cy="1325563"/>
          </a:xfrm>
        </p:spPr>
        <p:txBody>
          <a:bodyPr>
            <a:normAutofit/>
          </a:bodyPr>
          <a:lstStyle/>
          <a:p>
            <a:pPr algn="just"/>
            <a:r>
              <a:rPr lang="es-MX" sz="4000" b="1" dirty="0" smtClean="0">
                <a:solidFill>
                  <a:srgbClr val="002060"/>
                </a:solidFill>
                <a:latin typeface="Franklin Gothic Medium Cond" panose="020B0606030402020204" pitchFamily="34" charset="0"/>
              </a:rPr>
              <a:t>Inversión Extranjera Directa de Japón en Ecuador</a:t>
            </a:r>
            <a:r>
              <a:rPr lang="es-MX" sz="4000" b="1" dirty="0">
                <a:solidFill>
                  <a:srgbClr val="002060"/>
                </a:solidFill>
                <a:latin typeface="Franklin Gothic Medium Cond" panose="020B0606030402020204" pitchFamily="34" charset="0"/>
              </a:rPr>
              <a:t/>
            </a:r>
            <a:br>
              <a:rPr lang="es-MX" sz="4000" b="1" dirty="0">
                <a:solidFill>
                  <a:srgbClr val="002060"/>
                </a:solidFill>
                <a:latin typeface="Franklin Gothic Medium Cond" panose="020B0606030402020204" pitchFamily="34" charset="0"/>
              </a:rPr>
            </a:br>
            <a:r>
              <a:rPr lang="es-MX" sz="2700" b="1" dirty="0" smtClean="0">
                <a:solidFill>
                  <a:srgbClr val="002060"/>
                </a:solidFill>
                <a:latin typeface="Franklin Gothic Medium Cond" panose="020B0606030402020204" pitchFamily="34" charset="0"/>
              </a:rPr>
              <a:t>(Millones </a:t>
            </a:r>
            <a:r>
              <a:rPr lang="es-MX" sz="2700" b="1" dirty="0">
                <a:solidFill>
                  <a:srgbClr val="002060"/>
                </a:solidFill>
                <a:latin typeface="Franklin Gothic Medium Cond" panose="020B0606030402020204" pitchFamily="34" charset="0"/>
              </a:rPr>
              <a:t>de </a:t>
            </a:r>
            <a:r>
              <a:rPr lang="es-MX" sz="2700" b="1" dirty="0" smtClean="0">
                <a:solidFill>
                  <a:srgbClr val="002060"/>
                </a:solidFill>
                <a:latin typeface="Franklin Gothic Medium Cond" panose="020B0606030402020204" pitchFamily="34" charset="0"/>
              </a:rPr>
              <a:t>USD)</a:t>
            </a:r>
            <a:endParaRPr lang="es-MX" sz="2700" b="1" dirty="0">
              <a:solidFill>
                <a:srgbClr val="002060"/>
              </a:solidFill>
              <a:latin typeface="Franklin Gothic Medium Cond" panose="020B0606030402020204" pitchFamily="34" charset="0"/>
            </a:endParaRPr>
          </a:p>
        </p:txBody>
      </p:sp>
      <p:sp>
        <p:nvSpPr>
          <p:cNvPr id="30" name="CuadroTexto 29"/>
          <p:cNvSpPr txBox="1"/>
          <p:nvPr/>
        </p:nvSpPr>
        <p:spPr>
          <a:xfrm>
            <a:off x="117369" y="6211669"/>
            <a:ext cx="5199221" cy="646331"/>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1200" b="1" i="0" u="none" strike="noStrike" kern="1200" cap="none" spc="0" normalizeH="0" baseline="0" noProof="0" dirty="0">
                <a:ln>
                  <a:noFill/>
                </a:ln>
                <a:solidFill>
                  <a:prstClr val="black"/>
                </a:solidFill>
                <a:effectLst/>
                <a:uLnTx/>
                <a:uFillTx/>
                <a:latin typeface="Calibri" panose="020F0502020204030204"/>
                <a:ea typeface="+mn-ea"/>
                <a:cs typeface="+mn-cs"/>
              </a:rPr>
              <a:t>Fuente: </a:t>
            </a:r>
            <a:r>
              <a:rPr kumimoji="0" lang="es-EC" sz="1200" b="0" i="0" u="none" strike="noStrike" kern="1200" cap="none" spc="0" normalizeH="0" baseline="0" noProof="0" dirty="0" smtClean="0">
                <a:ln>
                  <a:noFill/>
                </a:ln>
                <a:solidFill>
                  <a:prstClr val="black"/>
                </a:solidFill>
                <a:effectLst/>
                <a:uLnTx/>
                <a:uFillTx/>
                <a:latin typeface="Calibri" panose="020F0502020204030204"/>
                <a:ea typeface="+mn-ea"/>
                <a:cs typeface="+mn-cs"/>
              </a:rPr>
              <a:t>BCE</a:t>
            </a:r>
          </a:p>
          <a:p>
            <a:pPr eaLnBrk="1" fontAlgn="auto" hangingPunct="1">
              <a:spcBef>
                <a:spcPts val="0"/>
              </a:spcBef>
              <a:spcAft>
                <a:spcPts val="0"/>
              </a:spcAft>
              <a:defRPr/>
            </a:pPr>
            <a:r>
              <a:rPr lang="es-ES" sz="1200" b="1" dirty="0" smtClean="0">
                <a:solidFill>
                  <a:prstClr val="black"/>
                </a:solidFill>
              </a:rPr>
              <a:t>Elaboración</a:t>
            </a:r>
            <a:r>
              <a:rPr lang="es-ES" sz="1200" dirty="0" smtClean="0">
                <a:solidFill>
                  <a:prstClr val="black"/>
                </a:solidFill>
              </a:rPr>
              <a:t>: CGEPMI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C"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Marcador de número de diapositiva 3"/>
          <p:cNvSpPr>
            <a:spLocks noGrp="1"/>
          </p:cNvSpPr>
          <p:nvPr>
            <p:ph type="sldNum" sz="quarter" idx="12"/>
          </p:nvPr>
        </p:nvSpPr>
        <p:spPr/>
        <p:txBody>
          <a:bodyPr/>
          <a:lstStyle/>
          <a:p>
            <a:fld id="{C8126447-4D4B-4C99-B128-995BABF8B136}" type="slidenum">
              <a:rPr lang="es-EC" smtClean="0">
                <a:solidFill>
                  <a:prstClr val="black">
                    <a:tint val="75000"/>
                  </a:prstClr>
                </a:solidFill>
              </a:rPr>
              <a:pPr/>
              <a:t>16</a:t>
            </a:fld>
            <a:endParaRPr lang="es-EC">
              <a:solidFill>
                <a:prstClr val="black">
                  <a:tint val="75000"/>
                </a:prstClr>
              </a:solidFill>
            </a:endParaRPr>
          </a:p>
        </p:txBody>
      </p:sp>
      <p:graphicFrame>
        <p:nvGraphicFramePr>
          <p:cNvPr id="5" name="Tabla 4"/>
          <p:cNvGraphicFramePr>
            <a:graphicFrameLocks noGrp="1"/>
          </p:cNvGraphicFramePr>
          <p:nvPr>
            <p:extLst>
              <p:ext uri="{D42A27DB-BD31-4B8C-83A1-F6EECF244321}">
                <p14:modId xmlns:p14="http://schemas.microsoft.com/office/powerpoint/2010/main" val="1565773161"/>
              </p:ext>
            </p:extLst>
          </p:nvPr>
        </p:nvGraphicFramePr>
        <p:xfrm>
          <a:off x="914401" y="1663287"/>
          <a:ext cx="7447640" cy="2207544"/>
        </p:xfrm>
        <a:graphic>
          <a:graphicData uri="http://schemas.openxmlformats.org/drawingml/2006/table">
            <a:tbl>
              <a:tblPr>
                <a:tableStyleId>{5C22544A-7EE6-4342-B048-85BDC9FD1C3A}</a:tableStyleId>
              </a:tblPr>
              <a:tblGrid>
                <a:gridCol w="3284112"/>
                <a:gridCol w="1481070"/>
                <a:gridCol w="1481071"/>
                <a:gridCol w="1201387"/>
              </a:tblGrid>
              <a:tr h="367924">
                <a:tc>
                  <a:txBody>
                    <a:bodyPr/>
                    <a:lstStyle/>
                    <a:p>
                      <a:pPr algn="ctr" fontAlgn="b"/>
                      <a:r>
                        <a:rPr lang="es-MX" sz="2000" u="none" strike="noStrike" dirty="0">
                          <a:solidFill>
                            <a:schemeClr val="bg1"/>
                          </a:solidFill>
                          <a:effectLst/>
                        </a:rPr>
                        <a:t>Actividad</a:t>
                      </a:r>
                      <a:endParaRPr lang="es-MX" sz="2000" b="1" i="0" u="none" strike="noStrike" dirty="0">
                        <a:solidFill>
                          <a:schemeClr val="bg1"/>
                        </a:solidFill>
                        <a:effectLst/>
                        <a:latin typeface="Calibri" panose="020F0502020204030204" pitchFamily="34" charset="0"/>
                      </a:endParaRPr>
                    </a:p>
                  </a:txBody>
                  <a:tcPr marL="9525" marR="9525" marT="9525" marB="0" anchor="b">
                    <a:solidFill>
                      <a:schemeClr val="accent1"/>
                    </a:solidFill>
                  </a:tcPr>
                </a:tc>
                <a:tc>
                  <a:txBody>
                    <a:bodyPr/>
                    <a:lstStyle/>
                    <a:p>
                      <a:pPr algn="ctr" fontAlgn="ctr"/>
                      <a:r>
                        <a:rPr lang="es-MX" sz="2000" u="none" strike="noStrike" dirty="0">
                          <a:solidFill>
                            <a:schemeClr val="bg1"/>
                          </a:solidFill>
                          <a:effectLst/>
                        </a:rPr>
                        <a:t>2015</a:t>
                      </a:r>
                      <a:endParaRPr lang="es-MX" sz="2000" b="1" i="0" u="none" strike="noStrike" dirty="0">
                        <a:solidFill>
                          <a:schemeClr val="bg1"/>
                        </a:solidFill>
                        <a:effectLst/>
                        <a:latin typeface="Calibri" panose="020F0502020204030204" pitchFamily="34" charset="0"/>
                      </a:endParaRPr>
                    </a:p>
                  </a:txBody>
                  <a:tcPr marL="9525" marR="9525" marT="9525" marB="0" anchor="ctr">
                    <a:solidFill>
                      <a:schemeClr val="accent1"/>
                    </a:solidFill>
                  </a:tcPr>
                </a:tc>
                <a:tc>
                  <a:txBody>
                    <a:bodyPr/>
                    <a:lstStyle/>
                    <a:p>
                      <a:pPr algn="ctr" fontAlgn="ctr"/>
                      <a:r>
                        <a:rPr lang="es-MX" sz="2000" u="none" strike="noStrike" dirty="0">
                          <a:solidFill>
                            <a:schemeClr val="bg1"/>
                          </a:solidFill>
                          <a:effectLst/>
                        </a:rPr>
                        <a:t>2016</a:t>
                      </a:r>
                      <a:endParaRPr lang="es-MX" sz="2000" b="1" i="0" u="none" strike="noStrike" dirty="0">
                        <a:solidFill>
                          <a:schemeClr val="bg1"/>
                        </a:solidFill>
                        <a:effectLst/>
                        <a:latin typeface="Calibri" panose="020F0502020204030204" pitchFamily="34" charset="0"/>
                      </a:endParaRPr>
                    </a:p>
                  </a:txBody>
                  <a:tcPr marL="9525" marR="9525" marT="9525" marB="0" anchor="ctr">
                    <a:solidFill>
                      <a:schemeClr val="accent1"/>
                    </a:solidFill>
                  </a:tcPr>
                </a:tc>
                <a:tc>
                  <a:txBody>
                    <a:bodyPr/>
                    <a:lstStyle/>
                    <a:p>
                      <a:pPr algn="ctr" fontAlgn="ctr"/>
                      <a:r>
                        <a:rPr lang="es-MX" sz="2000" u="none" strike="noStrike" dirty="0">
                          <a:solidFill>
                            <a:schemeClr val="bg1"/>
                          </a:solidFill>
                          <a:effectLst/>
                        </a:rPr>
                        <a:t>2017</a:t>
                      </a:r>
                      <a:endParaRPr lang="es-MX" sz="2000" b="1" i="0" u="none" strike="noStrike" dirty="0">
                        <a:solidFill>
                          <a:schemeClr val="bg1"/>
                        </a:solidFill>
                        <a:effectLst/>
                        <a:latin typeface="Calibri" panose="020F0502020204030204" pitchFamily="34" charset="0"/>
                      </a:endParaRPr>
                    </a:p>
                  </a:txBody>
                  <a:tcPr marL="9525" marR="9525" marT="9525" marB="0" anchor="ctr">
                    <a:solidFill>
                      <a:schemeClr val="accent1"/>
                    </a:solidFill>
                  </a:tcPr>
                </a:tc>
              </a:tr>
              <a:tr h="296569">
                <a:tc>
                  <a:txBody>
                    <a:bodyPr/>
                    <a:lstStyle/>
                    <a:p>
                      <a:pPr algn="l" fontAlgn="b"/>
                      <a:r>
                        <a:rPr lang="es-MX" sz="1600" u="none" strike="noStrike" dirty="0">
                          <a:effectLst/>
                        </a:rPr>
                        <a:t>Agricultura, silvicultura, caza y pesca</a:t>
                      </a:r>
                      <a:endParaRPr lang="es-MX" sz="16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a:effectLst/>
                        </a:rPr>
                        <a:t>0,38</a:t>
                      </a:r>
                      <a:endParaRPr lang="es-MX" sz="16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a:effectLst/>
                        </a:rPr>
                        <a:t>0,00</a:t>
                      </a:r>
                      <a:endParaRPr lang="es-MX" sz="16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a:effectLst/>
                        </a:rPr>
                        <a:t>0,00</a:t>
                      </a:r>
                      <a:endParaRPr lang="es-MX" sz="1600" b="0" i="0" u="none" strike="noStrike">
                        <a:solidFill>
                          <a:srgbClr val="000000"/>
                        </a:solidFill>
                        <a:effectLst/>
                        <a:latin typeface="Arial" panose="020B0604020202020204" pitchFamily="34" charset="0"/>
                      </a:endParaRPr>
                    </a:p>
                  </a:txBody>
                  <a:tcPr marL="9525" marR="9525" marT="9525" marB="0" anchor="b"/>
                </a:tc>
              </a:tr>
              <a:tr h="296569">
                <a:tc>
                  <a:txBody>
                    <a:bodyPr/>
                    <a:lstStyle/>
                    <a:p>
                      <a:pPr algn="l" fontAlgn="b"/>
                      <a:r>
                        <a:rPr lang="es-MX" sz="1600" u="none" strike="noStrike">
                          <a:effectLst/>
                        </a:rPr>
                        <a:t>Comercio</a:t>
                      </a:r>
                      <a:endParaRPr lang="es-MX" sz="16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a:effectLst/>
                        </a:rPr>
                        <a:t>0,05</a:t>
                      </a:r>
                      <a:endParaRPr lang="es-MX" sz="16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a:effectLst/>
                        </a:rPr>
                        <a:t>8,00</a:t>
                      </a:r>
                      <a:endParaRPr lang="es-MX" sz="16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a:effectLst/>
                        </a:rPr>
                        <a:t>-8,00</a:t>
                      </a:r>
                      <a:endParaRPr lang="es-MX" sz="1600" b="0" i="0" u="none" strike="noStrike">
                        <a:solidFill>
                          <a:srgbClr val="000000"/>
                        </a:solidFill>
                        <a:effectLst/>
                        <a:latin typeface="Arial" panose="020B0604020202020204" pitchFamily="34" charset="0"/>
                      </a:endParaRPr>
                    </a:p>
                  </a:txBody>
                  <a:tcPr marL="9525" marR="9525" marT="9525" marB="0" anchor="b"/>
                </a:tc>
              </a:tr>
              <a:tr h="581989">
                <a:tc>
                  <a:txBody>
                    <a:bodyPr/>
                    <a:lstStyle/>
                    <a:p>
                      <a:pPr algn="l" fontAlgn="b"/>
                      <a:r>
                        <a:rPr lang="es-MX" sz="1600" u="none" strike="noStrike" dirty="0">
                          <a:effectLst/>
                        </a:rPr>
                        <a:t>Servicios comunales, sociales y personales</a:t>
                      </a:r>
                      <a:endParaRPr lang="es-MX" sz="16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dirty="0">
                          <a:effectLst/>
                        </a:rPr>
                        <a:t>0,02</a:t>
                      </a:r>
                      <a:endParaRPr lang="es-MX" sz="16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a:effectLst/>
                        </a:rPr>
                        <a:t>0,00</a:t>
                      </a:r>
                      <a:endParaRPr lang="es-MX" sz="16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dirty="0">
                          <a:effectLst/>
                        </a:rPr>
                        <a:t>0,00</a:t>
                      </a:r>
                      <a:endParaRPr lang="es-MX" sz="1600" b="0" i="0" u="none" strike="noStrike" dirty="0">
                        <a:solidFill>
                          <a:srgbClr val="000000"/>
                        </a:solidFill>
                        <a:effectLst/>
                        <a:latin typeface="Arial" panose="020B0604020202020204" pitchFamily="34" charset="0"/>
                      </a:endParaRPr>
                    </a:p>
                  </a:txBody>
                  <a:tcPr marL="9525" marR="9525" marT="9525" marB="0" anchor="b"/>
                </a:tc>
              </a:tr>
              <a:tr h="296569">
                <a:tc>
                  <a:txBody>
                    <a:bodyPr/>
                    <a:lstStyle/>
                    <a:p>
                      <a:pPr algn="l" fontAlgn="b"/>
                      <a:r>
                        <a:rPr lang="es-MX" sz="1600" u="none" strike="noStrike">
                          <a:effectLst/>
                        </a:rPr>
                        <a:t>Servicios prestados a las empresas</a:t>
                      </a:r>
                      <a:endParaRPr lang="es-MX" sz="16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a:effectLst/>
                        </a:rPr>
                        <a:t>0,00</a:t>
                      </a:r>
                      <a:endParaRPr lang="es-MX" sz="16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a:effectLst/>
                        </a:rPr>
                        <a:t>0,00</a:t>
                      </a:r>
                      <a:endParaRPr lang="es-MX" sz="16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dirty="0">
                          <a:effectLst/>
                        </a:rPr>
                        <a:t>0,00</a:t>
                      </a:r>
                      <a:endParaRPr lang="es-MX" sz="1600" b="0" i="0" u="none" strike="noStrike" dirty="0">
                        <a:solidFill>
                          <a:srgbClr val="000000"/>
                        </a:solidFill>
                        <a:effectLst/>
                        <a:latin typeface="Arial" panose="020B0604020202020204" pitchFamily="34" charset="0"/>
                      </a:endParaRPr>
                    </a:p>
                  </a:txBody>
                  <a:tcPr marL="9525" marR="9525" marT="9525" marB="0" anchor="b"/>
                </a:tc>
              </a:tr>
              <a:tr h="367924">
                <a:tc>
                  <a:txBody>
                    <a:bodyPr/>
                    <a:lstStyle/>
                    <a:p>
                      <a:pPr algn="l" fontAlgn="b"/>
                      <a:r>
                        <a:rPr lang="es-MX" sz="2000" b="1" u="none" strike="noStrike" dirty="0">
                          <a:effectLst/>
                        </a:rPr>
                        <a:t>Total general</a:t>
                      </a:r>
                      <a:endParaRPr lang="es-MX"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s-MX" sz="2000" b="1" u="none" strike="noStrike" dirty="0">
                          <a:effectLst/>
                        </a:rPr>
                        <a:t>0,44</a:t>
                      </a:r>
                      <a:endParaRPr lang="es-MX"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s-MX" sz="2000" b="1" u="none" strike="noStrike" dirty="0">
                          <a:effectLst/>
                        </a:rPr>
                        <a:t>8,00</a:t>
                      </a:r>
                      <a:endParaRPr lang="es-MX"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s-MX" sz="2000" b="1" u="none" strike="noStrike" dirty="0">
                          <a:effectLst/>
                        </a:rPr>
                        <a:t>-8,00</a:t>
                      </a:r>
                      <a:endParaRPr lang="es-MX" sz="2000" b="1" i="0" u="none" strike="noStrike" dirty="0">
                        <a:solidFill>
                          <a:srgbClr val="000000"/>
                        </a:solidFill>
                        <a:effectLst/>
                        <a:latin typeface="Calibri" panose="020F0502020204030204" pitchFamily="34" charset="0"/>
                      </a:endParaRPr>
                    </a:p>
                  </a:txBody>
                  <a:tcPr marL="9525" marR="9525" marT="9525" marB="0" anchor="b"/>
                </a:tc>
              </a:tr>
            </a:tbl>
          </a:graphicData>
        </a:graphic>
      </p:graphicFrame>
      <p:sp>
        <p:nvSpPr>
          <p:cNvPr id="8" name="Título 2"/>
          <p:cNvSpPr txBox="1">
            <a:spLocks/>
          </p:cNvSpPr>
          <p:nvPr/>
        </p:nvSpPr>
        <p:spPr>
          <a:xfrm>
            <a:off x="217488" y="4465638"/>
            <a:ext cx="9890125" cy="501650"/>
          </a:xfrm>
          <a:prstGeom prst="rect">
            <a:avLst/>
          </a:prstGeom>
        </p:spPr>
        <p:txBody>
          <a:bodyPr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fontAlgn="auto">
              <a:spcAft>
                <a:spcPts val="0"/>
              </a:spcAft>
              <a:defRPr/>
            </a:pPr>
            <a:r>
              <a:rPr lang="es-MX" sz="3200" b="1" dirty="0" smtClean="0">
                <a:solidFill>
                  <a:srgbClr val="002060"/>
                </a:solidFill>
                <a:latin typeface="Franklin Gothic Medium Cond" panose="020B0606030402020204" pitchFamily="34" charset="0"/>
              </a:rPr>
              <a:t>Deuda Pública Externa: Deuda Bilateral Ecuador- Japón</a:t>
            </a:r>
            <a:endParaRPr lang="es-MX" sz="2000" b="1" dirty="0">
              <a:solidFill>
                <a:srgbClr val="002060"/>
              </a:solidFill>
              <a:latin typeface="Franklin Gothic Medium Cond" panose="020B0606030402020204" pitchFamily="34" charset="0"/>
            </a:endParaRPr>
          </a:p>
        </p:txBody>
      </p:sp>
      <p:graphicFrame>
        <p:nvGraphicFramePr>
          <p:cNvPr id="9" name="Tabla 8"/>
          <p:cNvGraphicFramePr>
            <a:graphicFrameLocks noGrp="1"/>
          </p:cNvGraphicFramePr>
          <p:nvPr>
            <p:extLst>
              <p:ext uri="{D42A27DB-BD31-4B8C-83A1-F6EECF244321}">
                <p14:modId xmlns:p14="http://schemas.microsoft.com/office/powerpoint/2010/main" val="1234958981"/>
              </p:ext>
            </p:extLst>
          </p:nvPr>
        </p:nvGraphicFramePr>
        <p:xfrm>
          <a:off x="804863" y="5191125"/>
          <a:ext cx="10665158" cy="792480"/>
        </p:xfrm>
        <a:graphic>
          <a:graphicData uri="http://schemas.openxmlformats.org/drawingml/2006/table">
            <a:tbl>
              <a:tblPr/>
              <a:tblGrid>
                <a:gridCol w="2937213"/>
                <a:gridCol w="3518413"/>
                <a:gridCol w="4209532"/>
              </a:tblGrid>
              <a:tr h="219075">
                <a:tc gridSpan="3">
                  <a:txBody>
                    <a:bodyPr/>
                    <a:lstStyle/>
                    <a:p>
                      <a:pPr algn="ctr" fontAlgn="ctr"/>
                      <a:r>
                        <a:rPr lang="es-EC" sz="1800" b="1" i="0" u="none" strike="noStrike" dirty="0">
                          <a:solidFill>
                            <a:schemeClr val="bg1"/>
                          </a:solidFill>
                          <a:effectLst/>
                          <a:latin typeface="Franklin Gothic Book" panose="020B0503020102020204" pitchFamily="34" charset="0"/>
                        </a:rPr>
                        <a:t>DEUDA BILATERAL ECUADOR </a:t>
                      </a:r>
                      <a:r>
                        <a:rPr lang="es-EC" sz="1800" b="1" i="0" u="none" strike="noStrike" dirty="0" smtClean="0">
                          <a:solidFill>
                            <a:schemeClr val="bg1"/>
                          </a:solidFill>
                          <a:effectLst/>
                          <a:latin typeface="Franklin Gothic Book" panose="020B0503020102020204" pitchFamily="34" charset="0"/>
                        </a:rPr>
                        <a:t>– CON</a:t>
                      </a:r>
                      <a:r>
                        <a:rPr lang="es-EC" sz="1800" b="1" i="0" u="none" strike="noStrike" baseline="0" dirty="0" smtClean="0">
                          <a:solidFill>
                            <a:schemeClr val="bg1"/>
                          </a:solidFill>
                          <a:effectLst/>
                          <a:latin typeface="Franklin Gothic Book" panose="020B0503020102020204" pitchFamily="34" charset="0"/>
                        </a:rPr>
                        <a:t> JAPÓN</a:t>
                      </a:r>
                      <a:r>
                        <a:rPr lang="es-EC" sz="1800" b="1" i="0" u="none" strike="noStrike" dirty="0" smtClean="0">
                          <a:solidFill>
                            <a:schemeClr val="bg1"/>
                          </a:solidFill>
                          <a:effectLst/>
                          <a:latin typeface="Franklin Gothic Book" panose="020B0503020102020204" pitchFamily="34" charset="0"/>
                        </a:rPr>
                        <a:t> </a:t>
                      </a:r>
                      <a:r>
                        <a:rPr lang="es-EC" sz="1800" b="1" i="0" u="none" strike="noStrike" dirty="0">
                          <a:solidFill>
                            <a:schemeClr val="bg1"/>
                          </a:solidFill>
                          <a:effectLst/>
                          <a:latin typeface="Franklin Gothic Book" panose="020B0503020102020204" pitchFamily="34" charset="0"/>
                        </a:rPr>
                        <a:t>AL </a:t>
                      </a:r>
                      <a:r>
                        <a:rPr lang="es-EC" sz="1800" b="1" i="0" u="none" strike="noStrike" dirty="0" smtClean="0">
                          <a:solidFill>
                            <a:schemeClr val="bg1"/>
                          </a:solidFill>
                          <a:effectLst/>
                          <a:latin typeface="Franklin Gothic Book" panose="020B0503020102020204" pitchFamily="34" charset="0"/>
                        </a:rPr>
                        <a:t>30 DE</a:t>
                      </a:r>
                      <a:r>
                        <a:rPr lang="es-EC" sz="1800" b="1" i="0" u="none" strike="noStrike" baseline="0" dirty="0" smtClean="0">
                          <a:solidFill>
                            <a:schemeClr val="bg1"/>
                          </a:solidFill>
                          <a:effectLst/>
                          <a:latin typeface="Franklin Gothic Book" panose="020B0503020102020204" pitchFamily="34" charset="0"/>
                        </a:rPr>
                        <a:t> JUNIO</a:t>
                      </a:r>
                      <a:r>
                        <a:rPr lang="es-EC" sz="1800" b="1" i="0" u="none" strike="noStrike" dirty="0" smtClean="0">
                          <a:solidFill>
                            <a:schemeClr val="bg1"/>
                          </a:solidFill>
                          <a:effectLst/>
                          <a:latin typeface="Franklin Gothic Book" panose="020B0503020102020204" pitchFamily="34" charset="0"/>
                        </a:rPr>
                        <a:t> </a:t>
                      </a:r>
                      <a:r>
                        <a:rPr lang="es-EC" sz="1800" b="1" i="0" u="none" strike="noStrike" dirty="0">
                          <a:solidFill>
                            <a:schemeClr val="bg1"/>
                          </a:solidFill>
                          <a:effectLst/>
                          <a:latin typeface="Franklin Gothic Book" panose="020B0503020102020204" pitchFamily="34" charset="0"/>
                        </a:rPr>
                        <a:t>2018</a:t>
                      </a:r>
                    </a:p>
                  </a:txBody>
                  <a:tcPr marL="0" marR="0" marT="0" marB="0" anchor="ctr">
                    <a:lnL w="6350" cap="flat" cmpd="sng" algn="ctr">
                      <a:solidFill>
                        <a:srgbClr val="D6DCE4"/>
                      </a:solidFill>
                      <a:prstDash val="solid"/>
                      <a:round/>
                      <a:headEnd type="none" w="med" len="med"/>
                      <a:tailEnd type="none" w="med" len="med"/>
                    </a:lnL>
                    <a:lnR w="6350" cap="flat" cmpd="sng" algn="ctr">
                      <a:solidFill>
                        <a:srgbClr val="D6DCE4"/>
                      </a:solidFill>
                      <a:prstDash val="solid"/>
                      <a:round/>
                      <a:headEnd type="none" w="med" len="med"/>
                      <a:tailEnd type="none" w="med" len="med"/>
                    </a:lnR>
                    <a:lnT w="6350" cap="flat" cmpd="sng" algn="ctr">
                      <a:solidFill>
                        <a:srgbClr val="D6DCE4"/>
                      </a:solidFill>
                      <a:prstDash val="solid"/>
                      <a:round/>
                      <a:headEnd type="none" w="med" len="med"/>
                      <a:tailEnd type="none" w="med" len="med"/>
                    </a:lnT>
                    <a:lnB w="6350" cap="flat" cmpd="sng" algn="ctr">
                      <a:solidFill>
                        <a:srgbClr val="D6DCE4"/>
                      </a:solidFill>
                      <a:prstDash val="solid"/>
                      <a:round/>
                      <a:headEnd type="none" w="med" len="med"/>
                      <a:tailEnd type="none" w="med" len="med"/>
                    </a:lnB>
                    <a:solidFill>
                      <a:schemeClr val="accent5"/>
                    </a:solidFill>
                  </a:tcPr>
                </a:tc>
                <a:tc hMerge="1">
                  <a:txBody>
                    <a:bodyPr/>
                    <a:lstStyle/>
                    <a:p>
                      <a:endParaRPr lang="es-EC"/>
                    </a:p>
                  </a:txBody>
                  <a:tcPr/>
                </a:tc>
                <a:tc hMerge="1">
                  <a:txBody>
                    <a:bodyPr/>
                    <a:lstStyle/>
                    <a:p>
                      <a:endParaRPr lang="es-EC"/>
                    </a:p>
                  </a:txBody>
                  <a:tcPr/>
                </a:tc>
              </a:tr>
              <a:tr h="200025">
                <a:tc>
                  <a:txBody>
                    <a:bodyPr/>
                    <a:lstStyle/>
                    <a:p>
                      <a:pPr algn="ctr" fontAlgn="ctr"/>
                      <a:r>
                        <a:rPr lang="es-EC" sz="1800" b="1" i="0" u="none" strike="noStrike" dirty="0">
                          <a:solidFill>
                            <a:schemeClr val="bg1"/>
                          </a:solidFill>
                          <a:effectLst/>
                          <a:latin typeface="Franklin Gothic Book" panose="020B0503020102020204" pitchFamily="34" charset="0"/>
                        </a:rPr>
                        <a:t>País</a:t>
                      </a:r>
                    </a:p>
                  </a:txBody>
                  <a:tcPr marL="0" marR="0" marT="0" marB="0" anchor="ctr">
                    <a:lnL w="6350" cap="flat" cmpd="sng" algn="ctr">
                      <a:solidFill>
                        <a:srgbClr val="D6DCE4"/>
                      </a:solidFill>
                      <a:prstDash val="solid"/>
                      <a:round/>
                      <a:headEnd type="none" w="med" len="med"/>
                      <a:tailEnd type="none" w="med" len="med"/>
                    </a:lnL>
                    <a:lnR w="6350" cap="flat" cmpd="sng" algn="ctr">
                      <a:solidFill>
                        <a:srgbClr val="D6DCE4"/>
                      </a:solidFill>
                      <a:prstDash val="solid"/>
                      <a:round/>
                      <a:headEnd type="none" w="med" len="med"/>
                      <a:tailEnd type="none" w="med" len="med"/>
                    </a:lnR>
                    <a:lnT w="6350" cap="flat" cmpd="sng" algn="ctr">
                      <a:solidFill>
                        <a:srgbClr val="D6DCE4"/>
                      </a:solidFill>
                      <a:prstDash val="solid"/>
                      <a:round/>
                      <a:headEnd type="none" w="med" len="med"/>
                      <a:tailEnd type="none" w="med" len="med"/>
                    </a:lnT>
                    <a:lnB w="6350" cap="flat" cmpd="sng" algn="ctr">
                      <a:solidFill>
                        <a:srgbClr val="D6DCE4"/>
                      </a:solidFill>
                      <a:prstDash val="solid"/>
                      <a:round/>
                      <a:headEnd type="none" w="med" len="med"/>
                      <a:tailEnd type="none" w="med" len="med"/>
                    </a:lnB>
                    <a:solidFill>
                      <a:schemeClr val="accent5"/>
                    </a:solidFill>
                  </a:tcPr>
                </a:tc>
                <a:tc>
                  <a:txBody>
                    <a:bodyPr/>
                    <a:lstStyle/>
                    <a:p>
                      <a:pPr algn="ctr" fontAlgn="ctr"/>
                      <a:r>
                        <a:rPr lang="es-EC" sz="1800" b="1" i="0" u="none" strike="noStrike" dirty="0">
                          <a:solidFill>
                            <a:schemeClr val="bg1"/>
                          </a:solidFill>
                          <a:effectLst/>
                          <a:latin typeface="Franklin Gothic Book" panose="020B0503020102020204" pitchFamily="34" charset="0"/>
                        </a:rPr>
                        <a:t>Deuda Bilateral</a:t>
                      </a:r>
                    </a:p>
                  </a:txBody>
                  <a:tcPr marL="0" marR="0" marT="0" marB="0" anchor="ctr">
                    <a:lnL w="6350" cap="flat" cmpd="sng" algn="ctr">
                      <a:solidFill>
                        <a:srgbClr val="D6DCE4"/>
                      </a:solidFill>
                      <a:prstDash val="solid"/>
                      <a:round/>
                      <a:headEnd type="none" w="med" len="med"/>
                      <a:tailEnd type="none" w="med" len="med"/>
                    </a:lnL>
                    <a:lnR w="6350" cap="flat" cmpd="sng" algn="ctr">
                      <a:solidFill>
                        <a:srgbClr val="D6DCE4"/>
                      </a:solidFill>
                      <a:prstDash val="solid"/>
                      <a:round/>
                      <a:headEnd type="none" w="med" len="med"/>
                      <a:tailEnd type="none" w="med" len="med"/>
                    </a:lnR>
                    <a:lnT w="6350" cap="flat" cmpd="sng" algn="ctr">
                      <a:solidFill>
                        <a:srgbClr val="D6DCE4"/>
                      </a:solidFill>
                      <a:prstDash val="solid"/>
                      <a:round/>
                      <a:headEnd type="none" w="med" len="med"/>
                      <a:tailEnd type="none" w="med" len="med"/>
                    </a:lnT>
                    <a:lnB w="6350" cap="flat" cmpd="sng" algn="ctr">
                      <a:solidFill>
                        <a:srgbClr val="D6DCE4"/>
                      </a:solidFill>
                      <a:prstDash val="solid"/>
                      <a:round/>
                      <a:headEnd type="none" w="med" len="med"/>
                      <a:tailEnd type="none" w="med" len="med"/>
                    </a:lnB>
                    <a:solidFill>
                      <a:schemeClr val="accent5"/>
                    </a:solidFill>
                  </a:tcPr>
                </a:tc>
                <a:tc>
                  <a:txBody>
                    <a:bodyPr/>
                    <a:lstStyle/>
                    <a:p>
                      <a:pPr algn="ctr" fontAlgn="ctr"/>
                      <a:r>
                        <a:rPr lang="es-EC" sz="1800" b="1" i="0" u="none" strike="noStrike" dirty="0">
                          <a:solidFill>
                            <a:schemeClr val="bg1"/>
                          </a:solidFill>
                          <a:effectLst/>
                          <a:latin typeface="Franklin Gothic Book" panose="020B0503020102020204" pitchFamily="34" charset="0"/>
                        </a:rPr>
                        <a:t>Porcentaje sobre la deuda total bilateral</a:t>
                      </a:r>
                    </a:p>
                  </a:txBody>
                  <a:tcPr marL="0" marR="0" marT="0" marB="0" anchor="ctr">
                    <a:lnL w="6350" cap="flat" cmpd="sng" algn="ctr">
                      <a:solidFill>
                        <a:srgbClr val="D6DCE4"/>
                      </a:solidFill>
                      <a:prstDash val="solid"/>
                      <a:round/>
                      <a:headEnd type="none" w="med" len="med"/>
                      <a:tailEnd type="none" w="med" len="med"/>
                    </a:lnL>
                    <a:lnR w="6350" cap="flat" cmpd="sng" algn="ctr">
                      <a:solidFill>
                        <a:srgbClr val="D6DCE4"/>
                      </a:solidFill>
                      <a:prstDash val="solid"/>
                      <a:round/>
                      <a:headEnd type="none" w="med" len="med"/>
                      <a:tailEnd type="none" w="med" len="med"/>
                    </a:lnR>
                    <a:lnT w="6350" cap="flat" cmpd="sng" algn="ctr">
                      <a:solidFill>
                        <a:srgbClr val="D6DCE4"/>
                      </a:solidFill>
                      <a:prstDash val="solid"/>
                      <a:round/>
                      <a:headEnd type="none" w="med" len="med"/>
                      <a:tailEnd type="none" w="med" len="med"/>
                    </a:lnT>
                    <a:lnB w="6350" cap="flat" cmpd="sng" algn="ctr">
                      <a:solidFill>
                        <a:srgbClr val="D6DCE4"/>
                      </a:solidFill>
                      <a:prstDash val="solid"/>
                      <a:round/>
                      <a:headEnd type="none" w="med" len="med"/>
                      <a:tailEnd type="none" w="med" len="med"/>
                    </a:lnB>
                    <a:solidFill>
                      <a:schemeClr val="accent5"/>
                    </a:solidFill>
                  </a:tcPr>
                </a:tc>
              </a:tr>
              <a:tr h="190500">
                <a:tc>
                  <a:txBody>
                    <a:bodyPr/>
                    <a:lstStyle/>
                    <a:p>
                      <a:pPr algn="ctr" fontAlgn="ctr"/>
                      <a:r>
                        <a:rPr lang="es-EC" sz="1600" b="0" i="0" u="none" strike="noStrike" dirty="0" smtClean="0">
                          <a:solidFill>
                            <a:srgbClr val="000000"/>
                          </a:solidFill>
                          <a:effectLst/>
                          <a:latin typeface="Franklin Gothic Book" panose="020B0503020102020204" pitchFamily="34" charset="0"/>
                        </a:rPr>
                        <a:t>Japón</a:t>
                      </a:r>
                      <a:endParaRPr lang="es-EC" sz="1600" b="0" i="0" u="none" strike="noStrike" dirty="0">
                        <a:solidFill>
                          <a:srgbClr val="000000"/>
                        </a:solidFill>
                        <a:effectLst/>
                        <a:latin typeface="Franklin Gothic Book" panose="020B0503020102020204" pitchFamily="34" charset="0"/>
                      </a:endParaRPr>
                    </a:p>
                  </a:txBody>
                  <a:tcPr marL="0" marR="0" marT="0" marB="0" anchor="ctr">
                    <a:lnL w="6350" cap="flat" cmpd="sng" algn="ctr">
                      <a:solidFill>
                        <a:srgbClr val="D6DCE4"/>
                      </a:solidFill>
                      <a:prstDash val="solid"/>
                      <a:round/>
                      <a:headEnd type="none" w="med" len="med"/>
                      <a:tailEnd type="none" w="med" len="med"/>
                    </a:lnL>
                    <a:lnR w="6350" cap="flat" cmpd="sng" algn="ctr">
                      <a:solidFill>
                        <a:srgbClr val="D6DCE4"/>
                      </a:solidFill>
                      <a:prstDash val="solid"/>
                      <a:round/>
                      <a:headEnd type="none" w="med" len="med"/>
                      <a:tailEnd type="none" w="med" len="med"/>
                    </a:lnR>
                    <a:lnT w="6350" cap="flat" cmpd="sng" algn="ctr">
                      <a:solidFill>
                        <a:srgbClr val="D6DCE4"/>
                      </a:solidFill>
                      <a:prstDash val="solid"/>
                      <a:round/>
                      <a:headEnd type="none" w="med" len="med"/>
                      <a:tailEnd type="none" w="med" len="med"/>
                    </a:lnT>
                    <a:lnB w="6350" cap="flat" cmpd="sng" algn="ctr">
                      <a:solidFill>
                        <a:srgbClr val="D6DCE4"/>
                      </a:solidFill>
                      <a:prstDash val="solid"/>
                      <a:round/>
                      <a:headEnd type="none" w="med" len="med"/>
                      <a:tailEnd type="none" w="med" len="med"/>
                    </a:lnB>
                    <a:solidFill>
                      <a:srgbClr val="DDEBF7"/>
                    </a:solidFill>
                  </a:tcPr>
                </a:tc>
                <a:tc>
                  <a:txBody>
                    <a:bodyPr/>
                    <a:lstStyle/>
                    <a:p>
                      <a:pPr algn="ctr" fontAlgn="b"/>
                      <a:r>
                        <a:rPr lang="es-EC" sz="1600" b="0" i="0" u="none" strike="noStrike" dirty="0">
                          <a:solidFill>
                            <a:srgbClr val="000000"/>
                          </a:solidFill>
                          <a:effectLst/>
                          <a:latin typeface="Franklin Gothic Book" panose="020B0503020102020204" pitchFamily="34" charset="0"/>
                        </a:rPr>
                        <a:t>USD </a:t>
                      </a:r>
                      <a:r>
                        <a:rPr lang="es-EC" sz="1600" b="0" i="0" u="none" strike="noStrike" dirty="0" smtClean="0">
                          <a:solidFill>
                            <a:srgbClr val="000000"/>
                          </a:solidFill>
                          <a:effectLst/>
                          <a:latin typeface="Franklin Gothic Book" panose="020B0503020102020204" pitchFamily="34" charset="0"/>
                        </a:rPr>
                        <a:t>94,6 </a:t>
                      </a:r>
                      <a:r>
                        <a:rPr lang="es-EC" sz="1600" b="0" i="0" u="none" strike="noStrike" dirty="0">
                          <a:solidFill>
                            <a:srgbClr val="000000"/>
                          </a:solidFill>
                          <a:effectLst/>
                          <a:latin typeface="Franklin Gothic Book" panose="020B0503020102020204" pitchFamily="34" charset="0"/>
                        </a:rPr>
                        <a:t>M</a:t>
                      </a:r>
                    </a:p>
                  </a:txBody>
                  <a:tcPr marL="0" marR="0" marT="0" marB="0" anchor="b">
                    <a:lnL w="6350" cap="flat" cmpd="sng" algn="ctr">
                      <a:solidFill>
                        <a:srgbClr val="D6DCE4"/>
                      </a:solidFill>
                      <a:prstDash val="solid"/>
                      <a:round/>
                      <a:headEnd type="none" w="med" len="med"/>
                      <a:tailEnd type="none" w="med" len="med"/>
                    </a:lnL>
                    <a:lnR w="6350" cap="flat" cmpd="sng" algn="ctr">
                      <a:solidFill>
                        <a:srgbClr val="D6DCE4"/>
                      </a:solidFill>
                      <a:prstDash val="solid"/>
                      <a:round/>
                      <a:headEnd type="none" w="med" len="med"/>
                      <a:tailEnd type="none" w="med" len="med"/>
                    </a:lnR>
                    <a:lnT w="6350" cap="flat" cmpd="sng" algn="ctr">
                      <a:solidFill>
                        <a:srgbClr val="D6DCE4"/>
                      </a:solidFill>
                      <a:prstDash val="solid"/>
                      <a:round/>
                      <a:headEnd type="none" w="med" len="med"/>
                      <a:tailEnd type="none" w="med" len="med"/>
                    </a:lnT>
                    <a:lnB w="6350" cap="flat" cmpd="sng" algn="ctr">
                      <a:solidFill>
                        <a:srgbClr val="D6DCE4"/>
                      </a:solidFill>
                      <a:prstDash val="solid"/>
                      <a:round/>
                      <a:headEnd type="none" w="med" len="med"/>
                      <a:tailEnd type="none" w="med" len="med"/>
                    </a:lnB>
                    <a:solidFill>
                      <a:srgbClr val="DDEBF7"/>
                    </a:solidFill>
                  </a:tcPr>
                </a:tc>
                <a:tc>
                  <a:txBody>
                    <a:bodyPr/>
                    <a:lstStyle/>
                    <a:p>
                      <a:pPr algn="ctr" fontAlgn="b"/>
                      <a:r>
                        <a:rPr lang="es-EC" sz="1600" b="0" i="0" u="none" strike="noStrike" dirty="0" smtClean="0">
                          <a:solidFill>
                            <a:srgbClr val="000000"/>
                          </a:solidFill>
                          <a:effectLst/>
                          <a:latin typeface="Franklin Gothic Book" panose="020B0503020102020204" pitchFamily="34" charset="0"/>
                        </a:rPr>
                        <a:t>0,3%</a:t>
                      </a:r>
                      <a:endParaRPr lang="es-EC" sz="1600" b="0" i="0" u="none" strike="noStrike" dirty="0">
                        <a:solidFill>
                          <a:srgbClr val="000000"/>
                        </a:solidFill>
                        <a:effectLst/>
                        <a:latin typeface="Franklin Gothic Book" panose="020B0503020102020204" pitchFamily="34" charset="0"/>
                      </a:endParaRPr>
                    </a:p>
                  </a:txBody>
                  <a:tcPr marL="0" marR="0" marT="0" marB="0" anchor="b">
                    <a:lnL w="6350" cap="flat" cmpd="sng" algn="ctr">
                      <a:solidFill>
                        <a:srgbClr val="D6DCE4"/>
                      </a:solidFill>
                      <a:prstDash val="solid"/>
                      <a:round/>
                      <a:headEnd type="none" w="med" len="med"/>
                      <a:tailEnd type="none" w="med" len="med"/>
                    </a:lnL>
                    <a:lnR w="6350" cap="flat" cmpd="sng" algn="ctr">
                      <a:solidFill>
                        <a:srgbClr val="D6DCE4"/>
                      </a:solidFill>
                      <a:prstDash val="solid"/>
                      <a:round/>
                      <a:headEnd type="none" w="med" len="med"/>
                      <a:tailEnd type="none" w="med" len="med"/>
                    </a:lnR>
                    <a:lnT w="6350" cap="flat" cmpd="sng" algn="ctr">
                      <a:solidFill>
                        <a:srgbClr val="D6DCE4"/>
                      </a:solidFill>
                      <a:prstDash val="solid"/>
                      <a:round/>
                      <a:headEnd type="none" w="med" len="med"/>
                      <a:tailEnd type="none" w="med" len="med"/>
                    </a:lnT>
                    <a:lnB w="6350" cap="flat" cmpd="sng" algn="ctr">
                      <a:solidFill>
                        <a:srgbClr val="D6DCE4"/>
                      </a:solidFill>
                      <a:prstDash val="solid"/>
                      <a:round/>
                      <a:headEnd type="none" w="med" len="med"/>
                      <a:tailEnd type="none" w="med" len="med"/>
                    </a:lnB>
                    <a:solidFill>
                      <a:srgbClr val="DDEBF7"/>
                    </a:solidFill>
                  </a:tcPr>
                </a:tc>
              </a:tr>
            </a:tbl>
          </a:graphicData>
        </a:graphic>
      </p:graphicFrame>
      <p:sp>
        <p:nvSpPr>
          <p:cNvPr id="11" name="Título 2"/>
          <p:cNvSpPr txBox="1">
            <a:spLocks/>
          </p:cNvSpPr>
          <p:nvPr/>
        </p:nvSpPr>
        <p:spPr>
          <a:xfrm>
            <a:off x="8847786" y="1715558"/>
            <a:ext cx="2506014" cy="1890903"/>
          </a:xfrm>
          <a:prstGeom prst="rect">
            <a:avLst/>
          </a:prstGeom>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s-MX" sz="3200" dirty="0" smtClean="0">
                <a:solidFill>
                  <a:srgbClr val="002060"/>
                </a:solidFill>
                <a:latin typeface="Franklin Gothic Medium Cond" panose="020B0606030402020204" pitchFamily="34" charset="0"/>
              </a:rPr>
              <a:t>Japón no registra IED al primer trimestre de 2018</a:t>
            </a:r>
            <a:endParaRPr lang="es-MX" sz="2000" dirty="0">
              <a:solidFill>
                <a:srgbClr val="002060"/>
              </a:solidFill>
              <a:latin typeface="Franklin Gothic Medium Cond" panose="020B0606030402020204" pitchFamily="34" charset="0"/>
            </a:endParaRPr>
          </a:p>
        </p:txBody>
      </p:sp>
    </p:spTree>
    <p:extLst>
      <p:ext uri="{BB962C8B-B14F-4D97-AF65-F5344CB8AC3E}">
        <p14:creationId xmlns:p14="http://schemas.microsoft.com/office/powerpoint/2010/main" val="4155426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3" name="Título 2"/>
          <p:cNvSpPr>
            <a:spLocks noGrp="1"/>
          </p:cNvSpPr>
          <p:nvPr>
            <p:ph type="title"/>
          </p:nvPr>
        </p:nvSpPr>
        <p:spPr>
          <a:xfrm>
            <a:off x="40959" y="92611"/>
            <a:ext cx="8410710" cy="1020146"/>
          </a:xfrm>
        </p:spPr>
        <p:txBody>
          <a:bodyPr>
            <a:normAutofit fontScale="90000"/>
          </a:bodyPr>
          <a:lstStyle/>
          <a:p>
            <a:r>
              <a:rPr lang="es-MX" sz="4200" b="1" dirty="0" smtClean="0">
                <a:solidFill>
                  <a:srgbClr val="002060"/>
                </a:solidFill>
                <a:latin typeface="Franklin Gothic Medium Cond" panose="020B0606030402020204" pitchFamily="34" charset="0"/>
              </a:rPr>
              <a:t>Balanza comercial de bienes tecnológicos Ecuador </a:t>
            </a:r>
            <a:r>
              <a:rPr lang="es-MX" sz="4200" b="1" dirty="0">
                <a:solidFill>
                  <a:srgbClr val="002060"/>
                </a:solidFill>
                <a:latin typeface="Franklin Gothic Medium Cond" panose="020B0606030402020204" pitchFamily="34" charset="0"/>
              </a:rPr>
              <a:t>– </a:t>
            </a:r>
            <a:r>
              <a:rPr lang="es-MX" sz="4200" b="1" dirty="0" smtClean="0">
                <a:solidFill>
                  <a:srgbClr val="002060"/>
                </a:solidFill>
                <a:latin typeface="Franklin Gothic Medium Cond" panose="020B0606030402020204" pitchFamily="34" charset="0"/>
              </a:rPr>
              <a:t>Japón </a:t>
            </a:r>
            <a:r>
              <a:rPr lang="es-MX" sz="2700" b="1" dirty="0" smtClean="0">
                <a:solidFill>
                  <a:srgbClr val="002060"/>
                </a:solidFill>
                <a:latin typeface="Franklin Gothic Medium Cond" panose="020B0606030402020204" pitchFamily="34" charset="0"/>
              </a:rPr>
              <a:t>(Millones </a:t>
            </a:r>
            <a:r>
              <a:rPr lang="es-MX" sz="2700" b="1" dirty="0">
                <a:solidFill>
                  <a:srgbClr val="002060"/>
                </a:solidFill>
                <a:latin typeface="Franklin Gothic Medium Cond" panose="020B0606030402020204" pitchFamily="34" charset="0"/>
              </a:rPr>
              <a:t>de </a:t>
            </a:r>
            <a:r>
              <a:rPr lang="es-MX" sz="2700" b="1" dirty="0" smtClean="0">
                <a:solidFill>
                  <a:srgbClr val="002060"/>
                </a:solidFill>
                <a:latin typeface="Franklin Gothic Medium Cond" panose="020B0606030402020204" pitchFamily="34" charset="0"/>
              </a:rPr>
              <a:t>USD)</a:t>
            </a:r>
            <a:endParaRPr lang="es-MX" sz="2400" b="1" dirty="0">
              <a:solidFill>
                <a:srgbClr val="002060"/>
              </a:solidFill>
              <a:latin typeface="Franklin Gothic Medium Cond" panose="020B0606030402020204" pitchFamily="34" charset="0"/>
            </a:endParaRPr>
          </a:p>
        </p:txBody>
      </p:sp>
      <p:sp>
        <p:nvSpPr>
          <p:cNvPr id="23" name="2 CuadroTexto"/>
          <p:cNvSpPr txBox="1"/>
          <p:nvPr/>
        </p:nvSpPr>
        <p:spPr>
          <a:xfrm>
            <a:off x="46912" y="6437850"/>
            <a:ext cx="5110163" cy="446276"/>
          </a:xfrm>
          <a:prstGeom prst="rect">
            <a:avLst/>
          </a:prstGeom>
          <a:noFill/>
        </p:spPr>
        <p:txBody>
          <a:bodyPr>
            <a:spAutoFit/>
          </a:bodyPr>
          <a:lstStyle/>
          <a:p>
            <a:pPr eaLnBrk="1" hangingPunct="1">
              <a:defRPr/>
            </a:pPr>
            <a:r>
              <a:rPr lang="es-ES" sz="1100" b="1" dirty="0">
                <a:solidFill>
                  <a:prstClr val="black"/>
                </a:solidFill>
              </a:rPr>
              <a:t>Fuente: </a:t>
            </a:r>
            <a:r>
              <a:rPr lang="es-ES" sz="1100" dirty="0">
                <a:solidFill>
                  <a:prstClr val="black"/>
                </a:solidFill>
              </a:rPr>
              <a:t>BCE –  Comercio </a:t>
            </a:r>
            <a:r>
              <a:rPr lang="es-ES" sz="1100" dirty="0" smtClean="0">
                <a:solidFill>
                  <a:prstClr val="black"/>
                </a:solidFill>
              </a:rPr>
              <a:t>Exterior</a:t>
            </a:r>
          </a:p>
          <a:p>
            <a:pPr eaLnBrk="1" hangingPunct="1">
              <a:defRPr/>
            </a:pPr>
            <a:endParaRPr lang="es-ES" sz="100" dirty="0" smtClean="0">
              <a:solidFill>
                <a:prstClr val="black"/>
              </a:solidFill>
            </a:endParaRPr>
          </a:p>
          <a:p>
            <a:pPr eaLnBrk="1" hangingPunct="1">
              <a:defRPr/>
            </a:pPr>
            <a:r>
              <a:rPr lang="es-ES" sz="1100" b="1" dirty="0" smtClean="0">
                <a:solidFill>
                  <a:prstClr val="black"/>
                </a:solidFill>
              </a:rPr>
              <a:t>Elaborado por: </a:t>
            </a:r>
            <a:r>
              <a:rPr lang="es-ES" sz="1100" dirty="0" smtClean="0">
                <a:solidFill>
                  <a:prstClr val="black"/>
                </a:solidFill>
              </a:rPr>
              <a:t>CGEPMI </a:t>
            </a:r>
            <a:endParaRPr lang="es-ES" sz="1100" dirty="0">
              <a:solidFill>
                <a:prstClr val="black"/>
              </a:solidFill>
            </a:endParaRPr>
          </a:p>
        </p:txBody>
      </p:sp>
      <p:sp>
        <p:nvSpPr>
          <p:cNvPr id="7" name="6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17</a:t>
            </a:fld>
            <a:endParaRPr lang="es-EC">
              <a:solidFill>
                <a:prstClr val="black">
                  <a:tint val="75000"/>
                </a:prstClr>
              </a:solidFill>
            </a:endParaRPr>
          </a:p>
        </p:txBody>
      </p:sp>
      <p:graphicFrame>
        <p:nvGraphicFramePr>
          <p:cNvPr id="4" name="Tabla 3"/>
          <p:cNvGraphicFramePr>
            <a:graphicFrameLocks noGrp="1"/>
          </p:cNvGraphicFramePr>
          <p:nvPr>
            <p:extLst>
              <p:ext uri="{D42A27DB-BD31-4B8C-83A1-F6EECF244321}">
                <p14:modId xmlns:p14="http://schemas.microsoft.com/office/powerpoint/2010/main" val="3743191534"/>
              </p:ext>
            </p:extLst>
          </p:nvPr>
        </p:nvGraphicFramePr>
        <p:xfrm>
          <a:off x="1184856" y="4165153"/>
          <a:ext cx="10019763" cy="2211705"/>
        </p:xfrm>
        <a:graphic>
          <a:graphicData uri="http://schemas.openxmlformats.org/drawingml/2006/table">
            <a:tbl>
              <a:tblPr/>
              <a:tblGrid>
                <a:gridCol w="1364675"/>
                <a:gridCol w="3555055"/>
                <a:gridCol w="646412"/>
                <a:gridCol w="621191"/>
                <a:gridCol w="621191"/>
                <a:gridCol w="621191"/>
                <a:gridCol w="621191"/>
                <a:gridCol w="621191"/>
                <a:gridCol w="673833"/>
                <a:gridCol w="673833"/>
              </a:tblGrid>
              <a:tr h="161925">
                <a:tc rowSpan="2">
                  <a:txBody>
                    <a:bodyPr/>
                    <a:lstStyle/>
                    <a:p>
                      <a:pPr algn="ctr" fontAlgn="b"/>
                      <a:r>
                        <a:rPr lang="es-MX" sz="1200" b="0" i="0" u="none" strike="noStrike" dirty="0">
                          <a:solidFill>
                            <a:srgbClr val="FFFFFF"/>
                          </a:solidFill>
                          <a:effectLst/>
                          <a:latin typeface="Calibri" panose="020F0502020204030204" pitchFamily="34" charset="0"/>
                        </a:rPr>
                        <a:t>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44062"/>
                    </a:solidFill>
                  </a:tcPr>
                </a:tc>
                <a:tc rowSpan="2">
                  <a:txBody>
                    <a:bodyPr/>
                    <a:lstStyle/>
                    <a:p>
                      <a:pPr algn="ctr" fontAlgn="ctr"/>
                      <a:r>
                        <a:rPr lang="es-MX" sz="1200" b="0" i="0" u="none" strike="noStrike">
                          <a:solidFill>
                            <a:srgbClr val="FFFFFF"/>
                          </a:solidFill>
                          <a:effectLst/>
                          <a:latin typeface="Calibri" panose="020F0502020204030204" pitchFamily="34" charset="0"/>
                        </a:rPr>
                        <a:t>Bienes tecnológicos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44062"/>
                    </a:solidFill>
                  </a:tcPr>
                </a:tc>
                <a:tc gridSpan="4">
                  <a:txBody>
                    <a:bodyPr/>
                    <a:lstStyle/>
                    <a:p>
                      <a:pPr algn="ctr" fontAlgn="b"/>
                      <a:r>
                        <a:rPr lang="es-MX" sz="1000" b="1" i="0" u="none" strike="noStrike" dirty="0">
                          <a:solidFill>
                            <a:srgbClr val="FFFFFF"/>
                          </a:solidFill>
                          <a:effectLst/>
                          <a:latin typeface="Arial" panose="020B0604020202020204" pitchFamily="34" charset="0"/>
                        </a:rPr>
                        <a:t>FOB expresado en millones de USD</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c hMerge="1">
                  <a:txBody>
                    <a:bodyPr/>
                    <a:lstStyle/>
                    <a:p>
                      <a:endParaRPr lang="es-MX"/>
                    </a:p>
                  </a:txBody>
                  <a:tcPr/>
                </a:tc>
                <a:tc hMerge="1">
                  <a:txBody>
                    <a:bodyPr/>
                    <a:lstStyle/>
                    <a:p>
                      <a:endParaRPr lang="es-MX"/>
                    </a:p>
                  </a:txBody>
                  <a:tcPr/>
                </a:tc>
                <a:tc hMerge="1">
                  <a:txBody>
                    <a:bodyPr/>
                    <a:lstStyle/>
                    <a:p>
                      <a:endParaRPr lang="es-MX"/>
                    </a:p>
                  </a:txBody>
                  <a:tcPr/>
                </a:tc>
                <a:tc gridSpan="4">
                  <a:txBody>
                    <a:bodyPr/>
                    <a:lstStyle/>
                    <a:p>
                      <a:pPr algn="ctr" fontAlgn="b"/>
                      <a:r>
                        <a:rPr lang="es-MX" sz="1000" b="1" i="0" u="none" strike="noStrike" dirty="0">
                          <a:solidFill>
                            <a:srgbClr val="FFFFFF"/>
                          </a:solidFill>
                          <a:effectLst/>
                          <a:latin typeface="Arial" panose="020B0604020202020204" pitchFamily="34" charset="0"/>
                        </a:rPr>
                        <a:t>Número de partidas arancelarias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c hMerge="1">
                  <a:txBody>
                    <a:bodyPr/>
                    <a:lstStyle/>
                    <a:p>
                      <a:endParaRPr lang="es-MX"/>
                    </a:p>
                  </a:txBody>
                  <a:tcPr/>
                </a:tc>
                <a:tc hMerge="1">
                  <a:txBody>
                    <a:bodyPr/>
                    <a:lstStyle/>
                    <a:p>
                      <a:endParaRPr lang="es-MX"/>
                    </a:p>
                  </a:txBody>
                  <a:tcPr/>
                </a:tc>
                <a:tc hMerge="1">
                  <a:txBody>
                    <a:bodyPr/>
                    <a:lstStyle/>
                    <a:p>
                      <a:endParaRPr lang="es-MX"/>
                    </a:p>
                  </a:txBody>
                  <a:tcPr/>
                </a:tc>
              </a:tr>
              <a:tr h="495300">
                <a:tc vMerge="1">
                  <a:txBody>
                    <a:bodyPr/>
                    <a:lstStyle/>
                    <a:p>
                      <a:endParaRPr lang="es-MX"/>
                    </a:p>
                  </a:txBody>
                  <a:tcPr/>
                </a:tc>
                <a:tc vMerge="1">
                  <a:txBody>
                    <a:bodyPr/>
                    <a:lstStyle/>
                    <a:p>
                      <a:endParaRPr lang="es-MX"/>
                    </a:p>
                  </a:txBody>
                  <a:tcPr/>
                </a:tc>
                <a:tc>
                  <a:txBody>
                    <a:bodyPr/>
                    <a:lstStyle/>
                    <a:p>
                      <a:pPr algn="ctr" fontAlgn="b"/>
                      <a:r>
                        <a:rPr lang="es-MX" sz="1000" b="1" i="0" u="none" strike="noStrike">
                          <a:solidFill>
                            <a:srgbClr val="FFFFFF"/>
                          </a:solidFill>
                          <a:effectLst/>
                          <a:latin typeface="Arial" panose="020B0604020202020204" pitchFamily="34" charset="0"/>
                        </a:rPr>
                        <a:t>2015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c>
                  <a:txBody>
                    <a:bodyPr/>
                    <a:lstStyle/>
                    <a:p>
                      <a:pPr algn="ctr" fontAlgn="b"/>
                      <a:r>
                        <a:rPr lang="es-MX" sz="1000" b="1" i="0" u="none" strike="noStrike">
                          <a:solidFill>
                            <a:srgbClr val="FFFFFF"/>
                          </a:solidFill>
                          <a:effectLst/>
                          <a:latin typeface="Arial" panose="020B0604020202020204" pitchFamily="34" charset="0"/>
                        </a:rPr>
                        <a:t>2016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c>
                  <a:txBody>
                    <a:bodyPr/>
                    <a:lstStyle/>
                    <a:p>
                      <a:pPr algn="ctr" fontAlgn="b"/>
                      <a:r>
                        <a:rPr lang="es-MX" sz="1000" b="1" i="0" u="none" strike="noStrike">
                          <a:solidFill>
                            <a:srgbClr val="FFFFFF"/>
                          </a:solidFill>
                          <a:effectLst/>
                          <a:latin typeface="Arial" panose="020B0604020202020204" pitchFamily="34" charset="0"/>
                        </a:rPr>
                        <a:t>2017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c>
                  <a:txBody>
                    <a:bodyPr/>
                    <a:lstStyle/>
                    <a:p>
                      <a:pPr algn="ctr" fontAlgn="b"/>
                      <a:r>
                        <a:rPr lang="es-MX" sz="1000" b="1" i="0" u="none" strike="noStrike">
                          <a:solidFill>
                            <a:srgbClr val="FFFFFF"/>
                          </a:solidFill>
                          <a:effectLst/>
                          <a:latin typeface="Arial" panose="020B0604020202020204" pitchFamily="34" charset="0"/>
                        </a:rPr>
                        <a:t>2018 </a:t>
                      </a:r>
                      <a:br>
                        <a:rPr lang="es-MX" sz="1000" b="1" i="0" u="none" strike="noStrike">
                          <a:solidFill>
                            <a:srgbClr val="FFFFFF"/>
                          </a:solidFill>
                          <a:effectLst/>
                          <a:latin typeface="Arial" panose="020B0604020202020204" pitchFamily="34" charset="0"/>
                        </a:rPr>
                      </a:br>
                      <a:r>
                        <a:rPr lang="es-MX" sz="1000" b="1" i="0" u="none" strike="noStrike">
                          <a:solidFill>
                            <a:srgbClr val="FFFFFF"/>
                          </a:solidFill>
                          <a:effectLst/>
                          <a:latin typeface="Arial" panose="020B0604020202020204" pitchFamily="34" charset="0"/>
                        </a:rPr>
                        <a:t>ene-may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c>
                  <a:txBody>
                    <a:bodyPr/>
                    <a:lstStyle/>
                    <a:p>
                      <a:pPr algn="ctr" fontAlgn="b"/>
                      <a:r>
                        <a:rPr lang="es-MX" sz="1000" b="1" i="0" u="none" strike="noStrike">
                          <a:solidFill>
                            <a:srgbClr val="FFFFFF"/>
                          </a:solidFill>
                          <a:effectLst/>
                          <a:latin typeface="Arial" panose="020B0604020202020204" pitchFamily="34" charset="0"/>
                        </a:rPr>
                        <a:t>2015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c>
                  <a:txBody>
                    <a:bodyPr/>
                    <a:lstStyle/>
                    <a:p>
                      <a:pPr algn="ctr" fontAlgn="b"/>
                      <a:r>
                        <a:rPr lang="es-MX" sz="1000" b="1" i="0" u="none" strike="noStrike">
                          <a:solidFill>
                            <a:srgbClr val="FFFFFF"/>
                          </a:solidFill>
                          <a:effectLst/>
                          <a:latin typeface="Arial" panose="020B0604020202020204" pitchFamily="34" charset="0"/>
                        </a:rPr>
                        <a:t>2016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c>
                  <a:txBody>
                    <a:bodyPr/>
                    <a:lstStyle/>
                    <a:p>
                      <a:pPr algn="ctr" fontAlgn="b"/>
                      <a:r>
                        <a:rPr lang="es-MX" sz="1000" b="1" i="0" u="none" strike="noStrike">
                          <a:solidFill>
                            <a:srgbClr val="FFFFFF"/>
                          </a:solidFill>
                          <a:effectLst/>
                          <a:latin typeface="Arial" panose="020B0604020202020204" pitchFamily="34" charset="0"/>
                        </a:rPr>
                        <a:t>2017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c>
                  <a:txBody>
                    <a:bodyPr/>
                    <a:lstStyle/>
                    <a:p>
                      <a:pPr algn="ctr" fontAlgn="b"/>
                      <a:r>
                        <a:rPr lang="es-MX" sz="1000" b="1" i="0" u="none" strike="noStrike">
                          <a:solidFill>
                            <a:srgbClr val="FFFFFF"/>
                          </a:solidFill>
                          <a:effectLst/>
                          <a:latin typeface="Arial" panose="020B0604020202020204" pitchFamily="34" charset="0"/>
                        </a:rPr>
                        <a:t>2018 </a:t>
                      </a:r>
                      <a:br>
                        <a:rPr lang="es-MX" sz="1000" b="1" i="0" u="none" strike="noStrike">
                          <a:solidFill>
                            <a:srgbClr val="FFFFFF"/>
                          </a:solidFill>
                          <a:effectLst/>
                          <a:latin typeface="Arial" panose="020B0604020202020204" pitchFamily="34" charset="0"/>
                        </a:rPr>
                      </a:br>
                      <a:r>
                        <a:rPr lang="es-MX" sz="1000" b="1" i="0" u="none" strike="noStrike">
                          <a:solidFill>
                            <a:srgbClr val="FFFFFF"/>
                          </a:solidFill>
                          <a:effectLst/>
                          <a:latin typeface="Arial" panose="020B0604020202020204" pitchFamily="34" charset="0"/>
                        </a:rPr>
                        <a:t>ene-may</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r>
              <a:tr h="190500">
                <a:tc rowSpan="4">
                  <a:txBody>
                    <a:bodyPr/>
                    <a:lstStyle/>
                    <a:p>
                      <a:pPr algn="ctr" fontAlgn="ctr"/>
                      <a:r>
                        <a:rPr lang="es-MX" sz="1200" b="1" i="0" u="none" strike="noStrike">
                          <a:solidFill>
                            <a:srgbClr val="000000"/>
                          </a:solidFill>
                          <a:effectLst/>
                          <a:latin typeface="Calibri" panose="020F0502020204030204" pitchFamily="34" charset="0"/>
                        </a:rPr>
                        <a:t>Exportaciones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s-MX" sz="1200" b="0" i="0" u="none" strike="noStrike">
                          <a:solidFill>
                            <a:srgbClr val="000000"/>
                          </a:solidFill>
                          <a:effectLst/>
                          <a:latin typeface="Calibri" panose="020F0502020204030204" pitchFamily="34" charset="0"/>
                        </a:rPr>
                        <a:t>Manufacturas de alta tecnología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s-MX"/>
                    </a:p>
                  </a:txBody>
                  <a:tcPr/>
                </a:tc>
                <a:tc>
                  <a:txBody>
                    <a:bodyPr/>
                    <a:lstStyle/>
                    <a:p>
                      <a:pPr algn="l" fontAlgn="ctr"/>
                      <a:r>
                        <a:rPr lang="es-MX" sz="1200" b="0" i="0" u="none" strike="noStrike">
                          <a:solidFill>
                            <a:srgbClr val="000000"/>
                          </a:solidFill>
                          <a:effectLst/>
                          <a:latin typeface="Calibri" panose="020F0502020204030204" pitchFamily="34" charset="0"/>
                        </a:rPr>
                        <a:t>Manufacturas de baja tecnología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s-MX"/>
                    </a:p>
                  </a:txBody>
                  <a:tcPr/>
                </a:tc>
                <a:tc>
                  <a:txBody>
                    <a:bodyPr/>
                    <a:lstStyle/>
                    <a:p>
                      <a:pPr algn="l" fontAlgn="ctr"/>
                      <a:r>
                        <a:rPr lang="es-MX" sz="1200" b="0" i="0" u="none" strike="noStrike">
                          <a:solidFill>
                            <a:srgbClr val="000000"/>
                          </a:solidFill>
                          <a:effectLst/>
                          <a:latin typeface="Calibri" panose="020F0502020204030204" pitchFamily="34" charset="0"/>
                        </a:rPr>
                        <a:t>Manufacturas de tecnología media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dirty="0">
                          <a:solidFill>
                            <a:srgbClr val="000000"/>
                          </a:solidFill>
                          <a:effectLst/>
                          <a:latin typeface="Calibri" panose="020F0502020204030204" pitchFamily="34" charset="0"/>
                        </a:rPr>
                        <a:t>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vMerge="1">
                  <a:txBody>
                    <a:bodyPr/>
                    <a:lstStyle/>
                    <a:p>
                      <a:endParaRPr lang="es-MX"/>
                    </a:p>
                  </a:txBody>
                  <a:tcPr/>
                </a:tc>
                <a:tc>
                  <a:txBody>
                    <a:bodyPr/>
                    <a:lstStyle/>
                    <a:p>
                      <a:pPr algn="l" fontAlgn="ctr"/>
                      <a:r>
                        <a:rPr lang="es-MX" sz="1200" b="1" i="0" u="none" strike="noStrike">
                          <a:solidFill>
                            <a:srgbClr val="000000"/>
                          </a:solidFill>
                          <a:effectLst/>
                          <a:latin typeface="Calibri" panose="020F0502020204030204" pitchFamily="34" charset="0"/>
                        </a:rPr>
                        <a:t>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MX" sz="1200" b="1" i="0" u="none" strike="noStrike" dirty="0">
                          <a:solidFill>
                            <a:srgbClr val="000000"/>
                          </a:solidFill>
                          <a:effectLst/>
                          <a:latin typeface="Calibri" panose="020F0502020204030204" pitchFamily="34" charset="0"/>
                        </a:rPr>
                        <a:t>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40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22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rowSpan="4">
                  <a:txBody>
                    <a:bodyPr/>
                    <a:lstStyle/>
                    <a:p>
                      <a:pPr algn="ctr" fontAlgn="ctr"/>
                      <a:r>
                        <a:rPr lang="es-MX" sz="1200" b="1" i="0" u="none" strike="noStrike">
                          <a:solidFill>
                            <a:srgbClr val="000000"/>
                          </a:solidFill>
                          <a:effectLst/>
                          <a:latin typeface="Calibri" panose="020F0502020204030204" pitchFamily="34" charset="0"/>
                        </a:rPr>
                        <a:t>Importaciones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s-MX" sz="1200" b="0" i="0" u="none" strike="noStrike">
                          <a:solidFill>
                            <a:srgbClr val="000000"/>
                          </a:solidFill>
                          <a:effectLst/>
                          <a:latin typeface="Calibri" panose="020F0502020204030204" pitchFamily="34" charset="0"/>
                        </a:rPr>
                        <a:t>Manufacturas de alta tecnología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dirty="0">
                          <a:solidFill>
                            <a:srgbClr val="000000"/>
                          </a:solidFill>
                          <a:effectLst/>
                          <a:latin typeface="Calibri" panose="020F0502020204030204" pitchFamily="34" charset="0"/>
                        </a:rPr>
                        <a:t>15,7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11,1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13,0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204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176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214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143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s-MX"/>
                    </a:p>
                  </a:txBody>
                  <a:tcPr/>
                </a:tc>
                <a:tc>
                  <a:txBody>
                    <a:bodyPr/>
                    <a:lstStyle/>
                    <a:p>
                      <a:pPr algn="l" fontAlgn="ctr"/>
                      <a:r>
                        <a:rPr lang="es-MX" sz="1200" b="0" i="0" u="none" strike="noStrike">
                          <a:solidFill>
                            <a:srgbClr val="000000"/>
                          </a:solidFill>
                          <a:effectLst/>
                          <a:latin typeface="Calibri" panose="020F0502020204030204" pitchFamily="34" charset="0"/>
                        </a:rPr>
                        <a:t>Manufacturas de baja tecnología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dirty="0">
                          <a:solidFill>
                            <a:srgbClr val="000000"/>
                          </a:solidFill>
                          <a:effectLst/>
                          <a:latin typeface="Calibri" panose="020F0502020204030204" pitchFamily="34" charset="0"/>
                        </a:rPr>
                        <a:t>12,5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208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176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198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146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s-MX"/>
                    </a:p>
                  </a:txBody>
                  <a:tcPr/>
                </a:tc>
                <a:tc>
                  <a:txBody>
                    <a:bodyPr/>
                    <a:lstStyle/>
                    <a:p>
                      <a:pPr algn="l" fontAlgn="ctr"/>
                      <a:r>
                        <a:rPr lang="es-MX" sz="1200" b="0" i="0" u="none" strike="noStrike">
                          <a:solidFill>
                            <a:srgbClr val="000000"/>
                          </a:solidFill>
                          <a:effectLst/>
                          <a:latin typeface="Calibri" panose="020F0502020204030204" pitchFamily="34" charset="0"/>
                        </a:rPr>
                        <a:t>Manufacturas de tecnología media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396,9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242,1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351,1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159,5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471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422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441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362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vMerge="1">
                  <a:txBody>
                    <a:bodyPr/>
                    <a:lstStyle/>
                    <a:p>
                      <a:endParaRPr lang="es-MX"/>
                    </a:p>
                  </a:txBody>
                  <a:tcPr/>
                </a:tc>
                <a:tc>
                  <a:txBody>
                    <a:bodyPr/>
                    <a:lstStyle/>
                    <a:p>
                      <a:pPr algn="l" fontAlgn="ctr"/>
                      <a:r>
                        <a:rPr lang="es-MX" sz="1200" b="1" i="0" u="none" strike="noStrike" dirty="0">
                          <a:solidFill>
                            <a:srgbClr val="000000"/>
                          </a:solidFill>
                          <a:effectLst/>
                          <a:latin typeface="Calibri" panose="020F0502020204030204" pitchFamily="34" charset="0"/>
                        </a:rPr>
                        <a:t>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425,2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260,8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369,6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168,4</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883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774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853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MX" sz="1200" b="1" i="0" u="none" strike="noStrike" dirty="0">
                          <a:solidFill>
                            <a:srgbClr val="000000"/>
                          </a:solidFill>
                          <a:effectLst/>
                          <a:latin typeface="Calibri" panose="020F0502020204030204" pitchFamily="34" charset="0"/>
                        </a:rPr>
                        <a:t>651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8" name="Gráfico 7"/>
          <p:cNvGraphicFramePr>
            <a:graphicFrameLocks/>
          </p:cNvGraphicFramePr>
          <p:nvPr>
            <p:extLst>
              <p:ext uri="{D42A27DB-BD31-4B8C-83A1-F6EECF244321}">
                <p14:modId xmlns:p14="http://schemas.microsoft.com/office/powerpoint/2010/main" val="3239932536"/>
              </p:ext>
            </p:extLst>
          </p:nvPr>
        </p:nvGraphicFramePr>
        <p:xfrm>
          <a:off x="1841679" y="1357066"/>
          <a:ext cx="8757633" cy="26924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097994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3932"/>
            <a:ext cx="2085013" cy="823031"/>
          </a:xfrm>
          <a:prstGeom prst="rect">
            <a:avLst/>
          </a:prstGeom>
        </p:spPr>
      </p:pic>
      <p:sp>
        <p:nvSpPr>
          <p:cNvPr id="3" name="Título 2"/>
          <p:cNvSpPr>
            <a:spLocks noGrp="1"/>
          </p:cNvSpPr>
          <p:nvPr>
            <p:ph type="title"/>
          </p:nvPr>
        </p:nvSpPr>
        <p:spPr>
          <a:xfrm>
            <a:off x="220399" y="-54152"/>
            <a:ext cx="9886588" cy="1325563"/>
          </a:xfrm>
        </p:spPr>
        <p:txBody>
          <a:bodyPr>
            <a:normAutofit/>
          </a:bodyPr>
          <a:lstStyle/>
          <a:p>
            <a:r>
              <a:rPr lang="es-MX" sz="3600" b="1" dirty="0" smtClean="0">
                <a:solidFill>
                  <a:srgbClr val="002060"/>
                </a:solidFill>
                <a:latin typeface="Franklin Gothic Medium Cond" panose="020B0606030402020204" pitchFamily="34" charset="0"/>
              </a:rPr>
              <a:t>Principales productos de exportación e importación de  bienes tecnológicos (GIT) de Ecuador  con Japón</a:t>
            </a:r>
            <a:endParaRPr lang="es-MX" sz="2400" b="1" dirty="0">
              <a:solidFill>
                <a:srgbClr val="002060"/>
              </a:solidFill>
              <a:latin typeface="Franklin Gothic Medium Cond" panose="020B0606030402020204" pitchFamily="34" charset="0"/>
            </a:endParaRPr>
          </a:p>
        </p:txBody>
      </p:sp>
      <p:sp>
        <p:nvSpPr>
          <p:cNvPr id="23" name="2 CuadroTexto"/>
          <p:cNvSpPr txBox="1"/>
          <p:nvPr/>
        </p:nvSpPr>
        <p:spPr>
          <a:xfrm>
            <a:off x="0" y="6446977"/>
            <a:ext cx="5110163" cy="430887"/>
          </a:xfrm>
          <a:prstGeom prst="rect">
            <a:avLst/>
          </a:prstGeom>
          <a:noFill/>
        </p:spPr>
        <p:txBody>
          <a:bodyPr>
            <a:spAutoFit/>
          </a:bodyPr>
          <a:lstStyle/>
          <a:p>
            <a:pPr eaLnBrk="1" hangingPunct="1">
              <a:defRPr/>
            </a:pPr>
            <a:r>
              <a:rPr lang="es-ES" sz="1100" b="1" dirty="0">
                <a:solidFill>
                  <a:prstClr val="black"/>
                </a:solidFill>
              </a:rPr>
              <a:t>Fuente: </a:t>
            </a:r>
            <a:r>
              <a:rPr lang="es-ES" sz="1100" dirty="0">
                <a:solidFill>
                  <a:prstClr val="black"/>
                </a:solidFill>
              </a:rPr>
              <a:t>BCE –  Comercio </a:t>
            </a:r>
            <a:r>
              <a:rPr lang="es-ES" sz="1100" dirty="0" smtClean="0">
                <a:solidFill>
                  <a:prstClr val="black"/>
                </a:solidFill>
              </a:rPr>
              <a:t>Exterior     </a:t>
            </a:r>
          </a:p>
          <a:p>
            <a:pPr eaLnBrk="1" hangingPunct="1">
              <a:defRPr/>
            </a:pPr>
            <a:r>
              <a:rPr lang="es-ES" sz="1100" b="1" dirty="0" smtClean="0">
                <a:solidFill>
                  <a:prstClr val="black"/>
                </a:solidFill>
              </a:rPr>
              <a:t>Elaborado por: </a:t>
            </a:r>
            <a:r>
              <a:rPr lang="es-ES" sz="1100" dirty="0" smtClean="0">
                <a:solidFill>
                  <a:prstClr val="black"/>
                </a:solidFill>
              </a:rPr>
              <a:t>CGEPMI </a:t>
            </a:r>
            <a:endParaRPr lang="es-ES" sz="1100" dirty="0">
              <a:solidFill>
                <a:prstClr val="black"/>
              </a:solidFill>
            </a:endParaRPr>
          </a:p>
        </p:txBody>
      </p:sp>
      <p:sp>
        <p:nvSpPr>
          <p:cNvPr id="7" name="6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18</a:t>
            </a:fld>
            <a:endParaRPr lang="es-EC">
              <a:solidFill>
                <a:prstClr val="black">
                  <a:tint val="75000"/>
                </a:prstClr>
              </a:solidFill>
            </a:endParaRPr>
          </a:p>
        </p:txBody>
      </p:sp>
      <p:graphicFrame>
        <p:nvGraphicFramePr>
          <p:cNvPr id="9" name="Tabla 8"/>
          <p:cNvGraphicFramePr>
            <a:graphicFrameLocks noGrp="1"/>
          </p:cNvGraphicFramePr>
          <p:nvPr>
            <p:extLst>
              <p:ext uri="{D42A27DB-BD31-4B8C-83A1-F6EECF244321}">
                <p14:modId xmlns:p14="http://schemas.microsoft.com/office/powerpoint/2010/main" val="4279029546"/>
              </p:ext>
            </p:extLst>
          </p:nvPr>
        </p:nvGraphicFramePr>
        <p:xfrm>
          <a:off x="598007" y="1738440"/>
          <a:ext cx="5450096" cy="4283393"/>
        </p:xfrm>
        <a:graphic>
          <a:graphicData uri="http://schemas.openxmlformats.org/drawingml/2006/table">
            <a:tbl>
              <a:tblPr/>
              <a:tblGrid>
                <a:gridCol w="1426736"/>
                <a:gridCol w="4023360"/>
              </a:tblGrid>
              <a:tr h="312429">
                <a:tc rowSpan="5">
                  <a:txBody>
                    <a:bodyPr/>
                    <a:lstStyle/>
                    <a:p>
                      <a:pPr algn="ctr" fontAlgn="ctr"/>
                      <a:r>
                        <a:rPr lang="es-MX" sz="1400" b="0" i="0" u="none" strike="noStrike" dirty="0">
                          <a:solidFill>
                            <a:schemeClr val="bg1"/>
                          </a:solidFill>
                          <a:effectLst/>
                          <a:latin typeface="Franklin Gothic Book" panose="020B0503020102020204" pitchFamily="34" charset="0"/>
                        </a:rPr>
                        <a:t>Manufacturas de alta tecnología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Instrumentos y aparatos de medicina, cirugía, </a:t>
                      </a:r>
                      <a:r>
                        <a:rPr lang="es-MX" sz="1200" b="0" i="0" u="none" strike="noStrike" dirty="0" smtClean="0">
                          <a:solidFill>
                            <a:srgbClr val="000000"/>
                          </a:solidFill>
                          <a:effectLst/>
                          <a:latin typeface="Calibri" panose="020F0502020204030204" pitchFamily="34" charset="0"/>
                        </a:rPr>
                        <a:t>odontología</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1612">
                <a:tc vMerge="1">
                  <a:txBody>
                    <a:bodyPr/>
                    <a:lstStyle/>
                    <a:p>
                      <a:pPr algn="l" fontAlgn="ct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1200" b="0" i="0" u="none" strike="noStrike" dirty="0">
                          <a:solidFill>
                            <a:srgbClr val="000000"/>
                          </a:solidFill>
                          <a:effectLst/>
                          <a:latin typeface="Calibri" panose="020F0502020204030204" pitchFamily="34" charset="0"/>
                        </a:rPr>
                        <a:t>Densímetros, areómetros, </a:t>
                      </a:r>
                      <a:r>
                        <a:rPr lang="es-MX" sz="1200" b="0" i="0" u="none" strike="noStrike" dirty="0" smtClean="0">
                          <a:solidFill>
                            <a:srgbClr val="000000"/>
                          </a:solidFill>
                          <a:effectLst/>
                          <a:latin typeface="Calibri" panose="020F0502020204030204" pitchFamily="34" charset="0"/>
                        </a:rPr>
                        <a:t>pesa líquidos y</a:t>
                      </a:r>
                      <a:r>
                        <a:rPr lang="es-MX" sz="1200" b="0" i="0" u="none" strike="noStrike" baseline="0" dirty="0" smtClean="0">
                          <a:solidFill>
                            <a:srgbClr val="000000"/>
                          </a:solidFill>
                          <a:effectLst/>
                          <a:latin typeface="Calibri" panose="020F0502020204030204" pitchFamily="34" charset="0"/>
                        </a:rPr>
                        <a:t> </a:t>
                      </a:r>
                      <a:r>
                        <a:rPr lang="es-MX" sz="1200" b="0" i="0" u="none" strike="noStrike" dirty="0" smtClean="0">
                          <a:solidFill>
                            <a:srgbClr val="000000"/>
                          </a:solidFill>
                          <a:effectLst/>
                          <a:latin typeface="Calibri" panose="020F0502020204030204" pitchFamily="34" charset="0"/>
                        </a:rPr>
                        <a:t>flotantes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8468">
                <a:tc vMerge="1">
                  <a:txBody>
                    <a:bodyPr/>
                    <a:lstStyle/>
                    <a:p>
                      <a:pPr algn="l" fontAlgn="ct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1200" b="0" i="0" u="none" strike="noStrike" dirty="0">
                          <a:solidFill>
                            <a:srgbClr val="000000"/>
                          </a:solidFill>
                          <a:effectLst/>
                          <a:latin typeface="Calibri" panose="020F0502020204030204" pitchFamily="34" charset="0"/>
                        </a:rPr>
                        <a:t>Motores y generadores, eléctricos, </a:t>
                      </a:r>
                      <a:r>
                        <a:rPr lang="es-MX" sz="1200" b="0" i="0" u="none" strike="noStrike" dirty="0" smtClean="0">
                          <a:solidFill>
                            <a:srgbClr val="000000"/>
                          </a:solidFill>
                          <a:effectLst/>
                          <a:latin typeface="Calibri" panose="020F0502020204030204" pitchFamily="34" charset="0"/>
                        </a:rPr>
                        <a:t>ex. </a:t>
                      </a:r>
                      <a:r>
                        <a:rPr lang="es-MX" sz="1200" b="0" i="0" u="none" strike="noStrike" dirty="0">
                          <a:solidFill>
                            <a:srgbClr val="000000"/>
                          </a:solidFill>
                          <a:effectLst/>
                          <a:latin typeface="Calibri" panose="020F0502020204030204" pitchFamily="34" charset="0"/>
                        </a:rPr>
                        <a:t>los grupos electrógenos.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4484">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Partes y accesorios, </a:t>
                      </a:r>
                      <a:r>
                        <a:rPr lang="es-MX" sz="1200" b="0" i="0" u="none" strike="noStrike" dirty="0" smtClean="0">
                          <a:solidFill>
                            <a:srgbClr val="000000"/>
                          </a:solidFill>
                          <a:effectLst/>
                          <a:latin typeface="Calibri" panose="020F0502020204030204" pitchFamily="34" charset="0"/>
                        </a:rPr>
                        <a:t>para </a:t>
                      </a:r>
                      <a:r>
                        <a:rPr lang="es-MX" sz="1200" b="0" i="0" u="none" strike="noStrike" dirty="0">
                          <a:solidFill>
                            <a:srgbClr val="000000"/>
                          </a:solidFill>
                          <a:effectLst/>
                          <a:latin typeface="Calibri" panose="020F0502020204030204" pitchFamily="34" charset="0"/>
                        </a:rPr>
                        <a:t>máquinas, aparatos, </a:t>
                      </a:r>
                      <a:r>
                        <a:rPr lang="es-MX" sz="1200" b="0" i="0" u="none" strike="noStrike" dirty="0" smtClean="0">
                          <a:solidFill>
                            <a:srgbClr val="000000"/>
                          </a:solidFill>
                          <a:effectLst/>
                          <a:latin typeface="Calibri" panose="020F0502020204030204" pitchFamily="34" charset="0"/>
                        </a:rPr>
                        <a:t>instrumentos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4484">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Instrumentos y aparatos para regulación o control automáticos.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9144">
                <a:tc rowSpan="5">
                  <a:txBody>
                    <a:bodyPr/>
                    <a:lstStyle/>
                    <a:p>
                      <a:pPr algn="ctr" fontAlgn="ctr"/>
                      <a:r>
                        <a:rPr lang="es-MX" sz="1400" b="0" i="0" u="none" strike="noStrike" dirty="0">
                          <a:solidFill>
                            <a:schemeClr val="bg1"/>
                          </a:solidFill>
                          <a:effectLst/>
                          <a:latin typeface="Franklin Gothic Book" panose="020B0503020102020204" pitchFamily="34" charset="0"/>
                        </a:rPr>
                        <a:t>Manufacturas de baja tecnología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Las demás manufacturas de hierro o acero.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4320">
                <a:tc vMerge="1">
                  <a:txBody>
                    <a:bodyPr/>
                    <a:lstStyle/>
                    <a:p>
                      <a:endParaRPr lang="es-EC"/>
                    </a:p>
                  </a:txBody>
                  <a:tcPr/>
                </a:tc>
                <a:tc>
                  <a:txBody>
                    <a:bodyPr/>
                    <a:lstStyle/>
                    <a:p>
                      <a:pPr algn="l" fontAlgn="b"/>
                      <a:r>
                        <a:rPr lang="es-MX" sz="1200" b="0" i="0" u="none" strike="noStrike" dirty="0">
                          <a:solidFill>
                            <a:srgbClr val="000000"/>
                          </a:solidFill>
                          <a:effectLst/>
                          <a:latin typeface="Calibri" panose="020F0502020204030204" pitchFamily="34" charset="0"/>
                        </a:rPr>
                        <a:t>Sombreros y demás tocados, trenzados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068">
                <a:tc vMerge="1">
                  <a:txBody>
                    <a:bodyPr/>
                    <a:lstStyle/>
                    <a:p>
                      <a:endParaRPr lang="es-EC"/>
                    </a:p>
                  </a:txBody>
                  <a:tcPr/>
                </a:tc>
                <a:tc>
                  <a:txBody>
                    <a:bodyPr/>
                    <a:lstStyle/>
                    <a:p>
                      <a:pPr algn="l" fontAlgn="b"/>
                      <a:r>
                        <a:rPr lang="es-MX" sz="1200" b="0" i="0" u="none" strike="noStrike" dirty="0">
                          <a:solidFill>
                            <a:srgbClr val="000000"/>
                          </a:solidFill>
                          <a:effectLst/>
                          <a:latin typeface="Calibri" panose="020F0502020204030204" pitchFamily="34" charset="0"/>
                        </a:rPr>
                        <a:t>Botones y botones de presión; formas para </a:t>
                      </a:r>
                      <a:r>
                        <a:rPr lang="es-MX" sz="1200" b="0" i="0" u="none" strike="noStrike" dirty="0" smtClean="0">
                          <a:solidFill>
                            <a:srgbClr val="000000"/>
                          </a:solidFill>
                          <a:effectLst/>
                          <a:latin typeface="Calibri" panose="020F0502020204030204" pitchFamily="34" charset="0"/>
                        </a:rPr>
                        <a:t>botones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9997">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Cascos para sombreros, </a:t>
                      </a:r>
                      <a:r>
                        <a:rPr lang="es-MX" sz="1200" b="0" i="0" u="none" strike="noStrike" dirty="0" smtClean="0">
                          <a:solidFill>
                            <a:srgbClr val="000000"/>
                          </a:solidFill>
                          <a:effectLst/>
                          <a:latin typeface="Calibri" panose="020F0502020204030204" pitchFamily="34" charset="0"/>
                        </a:rPr>
                        <a:t>trenzados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4795">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Artículos de cestería obtenidos directamente en su </a:t>
                      </a:r>
                      <a:r>
                        <a:rPr lang="es-MX" sz="1200" b="0" i="0" u="none" strike="noStrike" dirty="0" smtClean="0">
                          <a:solidFill>
                            <a:srgbClr val="000000"/>
                          </a:solidFill>
                          <a:effectLst/>
                          <a:latin typeface="Calibri" panose="020F0502020204030204" pitchFamily="34" charset="0"/>
                        </a:rPr>
                        <a:t>forma</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446">
                <a:tc rowSpan="5">
                  <a:txBody>
                    <a:bodyPr/>
                    <a:lstStyle/>
                    <a:p>
                      <a:pPr algn="ctr" fontAlgn="ctr"/>
                      <a:r>
                        <a:rPr lang="es-MX" sz="1400" b="0" i="0" u="none" strike="noStrike" dirty="0">
                          <a:solidFill>
                            <a:schemeClr val="bg1"/>
                          </a:solidFill>
                          <a:effectLst/>
                          <a:latin typeface="Franklin Gothic Book" panose="020B0503020102020204" pitchFamily="34" charset="0"/>
                        </a:rPr>
                        <a:t>Manufacturas de tecnología media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Preparaciones para afeitar o para antes o después del </a:t>
                      </a:r>
                      <a:r>
                        <a:rPr lang="es-MX" sz="1200" b="0" i="0" u="none" strike="noStrike" dirty="0" smtClean="0">
                          <a:solidFill>
                            <a:srgbClr val="000000"/>
                          </a:solidFill>
                          <a:effectLst/>
                          <a:latin typeface="Calibri" panose="020F0502020204030204" pitchFamily="34" charset="0"/>
                        </a:rPr>
                        <a:t>afeitado</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4320">
                <a:tc vMerge="1">
                  <a:txBody>
                    <a:bodyPr/>
                    <a:lstStyle/>
                    <a:p>
                      <a:pPr algn="l" fontAlgn="ct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1200" b="0" i="0" u="none" strike="noStrike" dirty="0">
                          <a:solidFill>
                            <a:srgbClr val="000000"/>
                          </a:solidFill>
                          <a:effectLst/>
                          <a:latin typeface="Calibri" panose="020F0502020204030204" pitchFamily="34" charset="0"/>
                        </a:rPr>
                        <a:t>Partes de máquinas o aparatos,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7858">
                <a:tc vMerge="1">
                  <a:txBody>
                    <a:bodyPr/>
                    <a:lstStyle/>
                    <a:p>
                      <a:pPr algn="l" fontAlgn="ct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1200" b="0" i="0" u="none" strike="noStrike" dirty="0">
                          <a:solidFill>
                            <a:srgbClr val="000000"/>
                          </a:solidFill>
                          <a:effectLst/>
                          <a:latin typeface="Calibri" panose="020F0502020204030204" pitchFamily="34" charset="0"/>
                        </a:rPr>
                        <a:t>Arboles de transmisión (incluidos los de levas y los cigüeñales</a:t>
                      </a:r>
                      <a:r>
                        <a:rPr lang="es-MX" sz="1200" b="0" i="0" u="none" strike="noStrike" dirty="0" smtClean="0">
                          <a:solidFill>
                            <a:srgbClr val="000000"/>
                          </a:solidFill>
                          <a:effectLst/>
                          <a:latin typeface="Calibri" panose="020F0502020204030204" pitchFamily="34" charset="0"/>
                        </a:rPr>
                        <a:t>)</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4484">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Preparaciones de belleza, </a:t>
                      </a:r>
                      <a:r>
                        <a:rPr lang="es-MX" sz="1200" b="0" i="0" u="none" strike="noStrike" dirty="0" smtClean="0">
                          <a:solidFill>
                            <a:srgbClr val="000000"/>
                          </a:solidFill>
                          <a:effectLst/>
                          <a:latin typeface="Calibri" panose="020F0502020204030204" pitchFamily="34" charset="0"/>
                        </a:rPr>
                        <a:t>maquillaje</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4484">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Jabón; productos y preparaciones </a:t>
                      </a:r>
                      <a:r>
                        <a:rPr lang="es-MX" sz="1200" b="0" i="0" u="none" strike="noStrike" dirty="0" smtClean="0">
                          <a:solidFill>
                            <a:srgbClr val="000000"/>
                          </a:solidFill>
                          <a:effectLst/>
                          <a:latin typeface="Calibri" panose="020F0502020204030204" pitchFamily="34" charset="0"/>
                        </a:rPr>
                        <a:t>orgánicos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1" name="CuadroTexto 11"/>
          <p:cNvSpPr txBox="1">
            <a:spLocks noChangeArrowheads="1"/>
          </p:cNvSpPr>
          <p:nvPr/>
        </p:nvSpPr>
        <p:spPr bwMode="auto">
          <a:xfrm>
            <a:off x="1051305" y="1373760"/>
            <a:ext cx="40588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defRPr/>
            </a:pPr>
            <a:r>
              <a:rPr lang="es-EC" altLang="en-US" sz="1600" b="1" dirty="0">
                <a:solidFill>
                  <a:prstClr val="black"/>
                </a:solidFill>
                <a:latin typeface="Franklin Gothic Book" panose="020B0503020102020204" pitchFamily="34" charset="0"/>
              </a:rPr>
              <a:t>Principales </a:t>
            </a:r>
            <a:r>
              <a:rPr lang="es-EC" altLang="en-US" sz="1600" b="1" dirty="0" smtClean="0">
                <a:solidFill>
                  <a:prstClr val="black"/>
                </a:solidFill>
                <a:latin typeface="Franklin Gothic Book" panose="020B0503020102020204" pitchFamily="34" charset="0"/>
              </a:rPr>
              <a:t>productos exportados</a:t>
            </a:r>
            <a:endParaRPr lang="en-US" altLang="en-US" sz="1600" dirty="0">
              <a:solidFill>
                <a:prstClr val="black"/>
              </a:solidFill>
              <a:latin typeface="Franklin Gothic Book" panose="020B0503020102020204" pitchFamily="34" charset="0"/>
            </a:endParaRPr>
          </a:p>
        </p:txBody>
      </p:sp>
      <p:sp>
        <p:nvSpPr>
          <p:cNvPr id="12" name="CuadroTexto 11"/>
          <p:cNvSpPr txBox="1">
            <a:spLocks noChangeArrowheads="1"/>
          </p:cNvSpPr>
          <p:nvPr/>
        </p:nvSpPr>
        <p:spPr bwMode="auto">
          <a:xfrm>
            <a:off x="7148824" y="1373760"/>
            <a:ext cx="40933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defRPr/>
            </a:pPr>
            <a:r>
              <a:rPr lang="es-EC" altLang="en-US" sz="1600" b="1" dirty="0">
                <a:solidFill>
                  <a:prstClr val="black"/>
                </a:solidFill>
                <a:latin typeface="Franklin Gothic Book" panose="020B0503020102020204" pitchFamily="34" charset="0"/>
              </a:rPr>
              <a:t>Principales </a:t>
            </a:r>
            <a:r>
              <a:rPr lang="es-EC" altLang="en-US" sz="1600" b="1" dirty="0" smtClean="0">
                <a:solidFill>
                  <a:prstClr val="black"/>
                </a:solidFill>
                <a:latin typeface="Franklin Gothic Book" panose="020B0503020102020204" pitchFamily="34" charset="0"/>
              </a:rPr>
              <a:t>productos importados</a:t>
            </a:r>
            <a:endParaRPr lang="en-US" altLang="en-US" sz="1600" dirty="0">
              <a:solidFill>
                <a:prstClr val="black"/>
              </a:solidFill>
              <a:latin typeface="Franklin Gothic Book" panose="020B0503020102020204" pitchFamily="34" charset="0"/>
            </a:endParaRPr>
          </a:p>
        </p:txBody>
      </p:sp>
      <p:graphicFrame>
        <p:nvGraphicFramePr>
          <p:cNvPr id="14" name="Tabla 8"/>
          <p:cNvGraphicFramePr>
            <a:graphicFrameLocks noGrp="1"/>
          </p:cNvGraphicFramePr>
          <p:nvPr>
            <p:extLst>
              <p:ext uri="{D42A27DB-BD31-4B8C-83A1-F6EECF244321}">
                <p14:modId xmlns:p14="http://schemas.microsoft.com/office/powerpoint/2010/main" val="3795630048"/>
              </p:ext>
            </p:extLst>
          </p:nvPr>
        </p:nvGraphicFramePr>
        <p:xfrm>
          <a:off x="6448698" y="1765266"/>
          <a:ext cx="5516879" cy="4326729"/>
        </p:xfrm>
        <a:graphic>
          <a:graphicData uri="http://schemas.openxmlformats.org/drawingml/2006/table">
            <a:tbl>
              <a:tblPr/>
              <a:tblGrid>
                <a:gridCol w="1426736"/>
                <a:gridCol w="4090143"/>
              </a:tblGrid>
              <a:tr h="312429">
                <a:tc rowSpan="5">
                  <a:txBody>
                    <a:bodyPr/>
                    <a:lstStyle/>
                    <a:p>
                      <a:pPr algn="ctr" fontAlgn="ctr"/>
                      <a:r>
                        <a:rPr lang="es-MX" sz="1400" b="0" i="0" u="none" strike="noStrike" dirty="0">
                          <a:solidFill>
                            <a:schemeClr val="bg1"/>
                          </a:solidFill>
                          <a:effectLst/>
                          <a:latin typeface="Franklin Gothic Book" panose="020B0503020102020204" pitchFamily="34" charset="0"/>
                        </a:rPr>
                        <a:t>Manufacturas de alta tecnología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Aparatos y dispositivos eléctricos de encendido o de </a:t>
                      </a:r>
                      <a:r>
                        <a:rPr lang="es-MX" sz="1200" b="0" i="0" u="none" strike="noStrike" dirty="0" smtClean="0">
                          <a:solidFill>
                            <a:srgbClr val="000000"/>
                          </a:solidFill>
                          <a:effectLst/>
                          <a:latin typeface="Calibri" panose="020F0502020204030204" pitchFamily="34" charset="0"/>
                        </a:rPr>
                        <a:t>arranque</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1612">
                <a:tc vMerge="1">
                  <a:txBody>
                    <a:bodyPr/>
                    <a:lstStyle/>
                    <a:p>
                      <a:pPr algn="l" fontAlgn="ct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1200" b="0" i="0" u="none" strike="noStrike" dirty="0">
                          <a:solidFill>
                            <a:srgbClr val="000000"/>
                          </a:solidFill>
                          <a:effectLst/>
                          <a:latin typeface="Calibri" panose="020F0502020204030204" pitchFamily="34" charset="0"/>
                        </a:rPr>
                        <a:t>Acumuladores eléctricos, incluidos sus </a:t>
                      </a:r>
                      <a:r>
                        <a:rPr lang="es-MX" sz="1200" b="0" i="0" u="none" strike="noStrike" dirty="0" smtClean="0">
                          <a:solidFill>
                            <a:srgbClr val="000000"/>
                          </a:solidFill>
                          <a:effectLst/>
                          <a:latin typeface="Calibri" panose="020F0502020204030204" pitchFamily="34" charset="0"/>
                        </a:rPr>
                        <a:t>separadores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8468">
                <a:tc vMerge="1">
                  <a:txBody>
                    <a:bodyPr/>
                    <a:lstStyle/>
                    <a:p>
                      <a:pPr algn="l" fontAlgn="ct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1200" b="0" i="0" u="none" strike="noStrike" dirty="0">
                          <a:solidFill>
                            <a:srgbClr val="000000"/>
                          </a:solidFill>
                          <a:effectLst/>
                          <a:latin typeface="Calibri" panose="020F0502020204030204" pitchFamily="34" charset="0"/>
                        </a:rPr>
                        <a:t>Aparatos de rayos X y </a:t>
                      </a:r>
                      <a:r>
                        <a:rPr lang="es-MX" sz="1200" b="0" i="0" u="none" strike="noStrike" dirty="0" smtClean="0">
                          <a:solidFill>
                            <a:srgbClr val="000000"/>
                          </a:solidFill>
                          <a:effectLst/>
                          <a:latin typeface="Calibri" panose="020F0502020204030204" pitchFamily="34" charset="0"/>
                        </a:rPr>
                        <a:t>que </a:t>
                      </a:r>
                      <a:r>
                        <a:rPr lang="es-MX" sz="1200" b="0" i="0" u="none" strike="noStrike" dirty="0">
                          <a:solidFill>
                            <a:srgbClr val="000000"/>
                          </a:solidFill>
                          <a:effectLst/>
                          <a:latin typeface="Calibri" panose="020F0502020204030204" pitchFamily="34" charset="0"/>
                        </a:rPr>
                        <a:t>utilicen radiaciones alfa, </a:t>
                      </a:r>
                      <a:r>
                        <a:rPr lang="es-MX" sz="1200" b="0" i="0" u="none" strike="noStrike" dirty="0" smtClean="0">
                          <a:solidFill>
                            <a:srgbClr val="000000"/>
                          </a:solidFill>
                          <a:effectLst/>
                          <a:latin typeface="Calibri" panose="020F0502020204030204" pitchFamily="34" charset="0"/>
                        </a:rPr>
                        <a:t>beta</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4484">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Instrumentos y aparatos de medicina, cirugía, </a:t>
                      </a:r>
                      <a:r>
                        <a:rPr lang="es-MX" sz="1200" b="0" i="0" u="none" strike="noStrike" dirty="0" smtClean="0">
                          <a:solidFill>
                            <a:srgbClr val="000000"/>
                          </a:solidFill>
                          <a:effectLst/>
                          <a:latin typeface="Calibri" panose="020F0502020204030204" pitchFamily="34" charset="0"/>
                        </a:rPr>
                        <a:t>odontología</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4484">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Instrumentos y aparatos para regulación o control automáticos.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9144">
                <a:tc rowSpan="5">
                  <a:txBody>
                    <a:bodyPr/>
                    <a:lstStyle/>
                    <a:p>
                      <a:pPr algn="ctr" fontAlgn="ctr"/>
                      <a:r>
                        <a:rPr lang="es-MX" sz="1400" b="0" i="0" u="none" strike="noStrike" dirty="0">
                          <a:solidFill>
                            <a:schemeClr val="bg1"/>
                          </a:solidFill>
                          <a:effectLst/>
                          <a:latin typeface="Franklin Gothic Book" panose="020B0503020102020204" pitchFamily="34" charset="0"/>
                        </a:rPr>
                        <a:t>Manufacturas de baja tecnología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Productos laminados planos de hierro o acero sin </a:t>
                      </a:r>
                      <a:r>
                        <a:rPr lang="es-MX" sz="1200" b="0" i="0" u="none" strike="noStrike" dirty="0" smtClean="0">
                          <a:solidFill>
                            <a:srgbClr val="000000"/>
                          </a:solidFill>
                          <a:effectLst/>
                          <a:latin typeface="Calibri" panose="020F0502020204030204" pitchFamily="34" charset="0"/>
                        </a:rPr>
                        <a:t>alear</a:t>
                      </a:r>
                      <a:r>
                        <a:rPr lang="es-MX" sz="1200" b="0" i="0" u="none" strike="noStrike" baseline="0" dirty="0" smtClean="0">
                          <a:solidFill>
                            <a:srgbClr val="000000"/>
                          </a:solidFill>
                          <a:effectLst/>
                          <a:latin typeface="Calibri" panose="020F0502020204030204" pitchFamily="34" charset="0"/>
                        </a:rPr>
                        <a:t> </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4320">
                <a:tc vMerge="1">
                  <a:txBody>
                    <a:bodyPr/>
                    <a:lstStyle/>
                    <a:p>
                      <a:endParaRPr lang="es-EC"/>
                    </a:p>
                  </a:txBody>
                  <a:tcPr/>
                </a:tc>
                <a:tc>
                  <a:txBody>
                    <a:bodyPr/>
                    <a:lstStyle/>
                    <a:p>
                      <a:pPr algn="l" fontAlgn="b"/>
                      <a:r>
                        <a:rPr lang="es-MX" sz="1200" b="0" i="0" u="none" strike="noStrike" dirty="0">
                          <a:solidFill>
                            <a:srgbClr val="000000"/>
                          </a:solidFill>
                          <a:effectLst/>
                          <a:latin typeface="Calibri" panose="020F0502020204030204" pitchFamily="34" charset="0"/>
                        </a:rPr>
                        <a:t>Puntas, clavos, chinchetas (chinches), grapas apuntadas,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04">
                <a:tc vMerge="1">
                  <a:txBody>
                    <a:bodyPr/>
                    <a:lstStyle/>
                    <a:p>
                      <a:endParaRPr lang="es-EC"/>
                    </a:p>
                  </a:txBody>
                  <a:tcPr/>
                </a:tc>
                <a:tc>
                  <a:txBody>
                    <a:bodyPr/>
                    <a:lstStyle/>
                    <a:p>
                      <a:pPr algn="l" fontAlgn="b"/>
                      <a:r>
                        <a:rPr lang="es-MX" sz="1200" b="0" i="0" u="none" strike="noStrike" dirty="0">
                          <a:solidFill>
                            <a:srgbClr val="000000"/>
                          </a:solidFill>
                          <a:effectLst/>
                          <a:latin typeface="Calibri" panose="020F0502020204030204" pitchFamily="34" charset="0"/>
                        </a:rPr>
                        <a:t>Bolígrafos; rotuladores y marcadores con punta de </a:t>
                      </a:r>
                      <a:r>
                        <a:rPr lang="es-MX" sz="1200" b="0" i="0" u="none" strike="noStrike" dirty="0" smtClean="0">
                          <a:solidFill>
                            <a:srgbClr val="000000"/>
                          </a:solidFill>
                          <a:effectLst/>
                          <a:latin typeface="Calibri" panose="020F0502020204030204" pitchFamily="34" charset="0"/>
                        </a:rPr>
                        <a:t>fieltro</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9997">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Tornillos, pernos, tuercas, tirafondos, escarpias </a:t>
                      </a:r>
                      <a:r>
                        <a:rPr lang="es-MX" sz="1200" b="0" i="0" u="none" strike="noStrike" dirty="0" smtClean="0">
                          <a:solidFill>
                            <a:srgbClr val="000000"/>
                          </a:solidFill>
                          <a:effectLst/>
                          <a:latin typeface="Calibri" panose="020F0502020204030204" pitchFamily="34" charset="0"/>
                        </a:rPr>
                        <a:t>roscadas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4795">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Productos laminados planos de los demás aceros </a:t>
                      </a:r>
                      <a:r>
                        <a:rPr lang="es-MX" sz="1200" b="0" i="0" u="none" strike="noStrike" dirty="0" smtClean="0">
                          <a:solidFill>
                            <a:srgbClr val="000000"/>
                          </a:solidFill>
                          <a:effectLst/>
                          <a:latin typeface="Calibri" panose="020F0502020204030204" pitchFamily="34" charset="0"/>
                        </a:rPr>
                        <a:t>aleados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446">
                <a:tc rowSpan="5">
                  <a:txBody>
                    <a:bodyPr/>
                    <a:lstStyle/>
                    <a:p>
                      <a:pPr algn="ctr" fontAlgn="ctr"/>
                      <a:r>
                        <a:rPr lang="es-MX" sz="1400" b="0" i="0" u="none" strike="noStrike" dirty="0">
                          <a:solidFill>
                            <a:schemeClr val="bg1"/>
                          </a:solidFill>
                          <a:effectLst/>
                          <a:latin typeface="Franklin Gothic Book" panose="020B0503020102020204" pitchFamily="34" charset="0"/>
                        </a:rPr>
                        <a:t>Manufacturas de tecnología media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Automóviles de turismo y demás vehículos </a:t>
                      </a:r>
                      <a:r>
                        <a:rPr lang="es-MX" sz="1200" b="0" i="0" u="none" strike="noStrike" dirty="0" smtClean="0">
                          <a:solidFill>
                            <a:srgbClr val="000000"/>
                          </a:solidFill>
                          <a:effectLst/>
                          <a:latin typeface="Calibri" panose="020F0502020204030204" pitchFamily="34" charset="0"/>
                        </a:rPr>
                        <a:t>automóviles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4320">
                <a:tc vMerge="1">
                  <a:txBody>
                    <a:bodyPr/>
                    <a:lstStyle/>
                    <a:p>
                      <a:pPr algn="l" fontAlgn="ct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1200" b="0" i="0" u="none" strike="noStrike" dirty="0">
                          <a:solidFill>
                            <a:srgbClr val="000000"/>
                          </a:solidFill>
                          <a:effectLst/>
                          <a:latin typeface="Calibri" panose="020F0502020204030204" pitchFamily="34" charset="0"/>
                        </a:rPr>
                        <a:t>Productos laminados planos de hierro o acero </a:t>
                      </a:r>
                      <a:r>
                        <a:rPr lang="es-MX" sz="1200" b="0" i="0" u="none" strike="noStrike" dirty="0" smtClean="0">
                          <a:solidFill>
                            <a:srgbClr val="000000"/>
                          </a:solidFill>
                          <a:effectLst/>
                          <a:latin typeface="Calibri" panose="020F0502020204030204" pitchFamily="34" charset="0"/>
                        </a:rPr>
                        <a:t>sin </a:t>
                      </a:r>
                      <a:r>
                        <a:rPr lang="es-MX" sz="1200" b="0" i="0" u="none" strike="noStrike" dirty="0">
                          <a:solidFill>
                            <a:srgbClr val="000000"/>
                          </a:solidFill>
                          <a:effectLst/>
                          <a:latin typeface="Calibri" panose="020F0502020204030204" pitchFamily="34" charset="0"/>
                        </a:rPr>
                        <a:t>chapar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7858">
                <a:tc vMerge="1">
                  <a:txBody>
                    <a:bodyPr/>
                    <a:lstStyle/>
                    <a:p>
                      <a:pPr algn="l" fontAlgn="ct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1200" b="0" i="0" u="none" strike="noStrike" dirty="0">
                          <a:solidFill>
                            <a:srgbClr val="000000"/>
                          </a:solidFill>
                          <a:effectLst/>
                          <a:latin typeface="Calibri" panose="020F0502020204030204" pitchFamily="34" charset="0"/>
                        </a:rPr>
                        <a:t>Chasis de vehículos automóviles de las </a:t>
                      </a:r>
                      <a:r>
                        <a:rPr lang="es-MX" sz="1200" b="0" i="0" u="none" strike="noStrike" dirty="0" smtClean="0">
                          <a:solidFill>
                            <a:srgbClr val="000000"/>
                          </a:solidFill>
                          <a:effectLst/>
                          <a:latin typeface="Calibri" panose="020F0502020204030204" pitchFamily="34" charset="0"/>
                        </a:rPr>
                        <a:t>partidas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4484">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Vehículos automóviles para transporte de </a:t>
                      </a:r>
                      <a:r>
                        <a:rPr lang="es-MX" sz="1200" b="0" i="0" u="none" strike="noStrike" dirty="0" smtClean="0">
                          <a:solidFill>
                            <a:srgbClr val="000000"/>
                          </a:solidFill>
                          <a:effectLst/>
                          <a:latin typeface="Calibri" panose="020F0502020204030204" pitchFamily="34" charset="0"/>
                        </a:rPr>
                        <a:t>mercancías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4484">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Partes y accesorios de vehículos </a:t>
                      </a:r>
                      <a:r>
                        <a:rPr lang="es-MX" sz="1200" b="0" i="0" u="none" strike="noStrike" dirty="0" smtClean="0">
                          <a:solidFill>
                            <a:srgbClr val="000000"/>
                          </a:solidFill>
                          <a:effectLst/>
                          <a:latin typeface="Calibri" panose="020F0502020204030204" pitchFamily="34" charset="0"/>
                        </a:rPr>
                        <a:t>automóviles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6807787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3" name="Título 2"/>
          <p:cNvSpPr>
            <a:spLocks noGrp="1"/>
          </p:cNvSpPr>
          <p:nvPr>
            <p:ph type="title"/>
          </p:nvPr>
        </p:nvSpPr>
        <p:spPr>
          <a:xfrm>
            <a:off x="117368" y="197115"/>
            <a:ext cx="9316191" cy="811845"/>
          </a:xfrm>
        </p:spPr>
        <p:txBody>
          <a:bodyPr>
            <a:normAutofit/>
          </a:bodyPr>
          <a:lstStyle/>
          <a:p>
            <a:r>
              <a:rPr lang="es-MX" sz="4800" b="1" dirty="0" smtClean="0">
                <a:solidFill>
                  <a:srgbClr val="002060"/>
                </a:solidFill>
                <a:latin typeface="Franklin Gothic Medium Cond" panose="020B0606030402020204" pitchFamily="34" charset="0"/>
              </a:rPr>
              <a:t>Comercio potencial Ecuador – Japón</a:t>
            </a:r>
            <a:endParaRPr lang="es-MX" sz="3200" b="1" dirty="0">
              <a:solidFill>
                <a:srgbClr val="002060"/>
              </a:solidFill>
              <a:latin typeface="Franklin Gothic Medium Cond" panose="020B0606030402020204" pitchFamily="34" charset="0"/>
            </a:endParaRPr>
          </a:p>
        </p:txBody>
      </p:sp>
      <p:sp>
        <p:nvSpPr>
          <p:cNvPr id="23" name="2 CuadroTexto"/>
          <p:cNvSpPr txBox="1"/>
          <p:nvPr/>
        </p:nvSpPr>
        <p:spPr>
          <a:xfrm>
            <a:off x="117368" y="6356350"/>
            <a:ext cx="5110163" cy="446276"/>
          </a:xfrm>
          <a:prstGeom prst="rect">
            <a:avLst/>
          </a:prstGeom>
          <a:noFill/>
        </p:spPr>
        <p:txBody>
          <a:bodyPr>
            <a:spAutoFit/>
          </a:bodyPr>
          <a:lstStyle/>
          <a:p>
            <a:pPr eaLnBrk="1" hangingPunct="1">
              <a:defRPr/>
            </a:pPr>
            <a:r>
              <a:rPr lang="es-ES" sz="1100" b="1" dirty="0">
                <a:solidFill>
                  <a:prstClr val="black"/>
                </a:solidFill>
              </a:rPr>
              <a:t>Fuente: </a:t>
            </a:r>
            <a:r>
              <a:rPr lang="es-ES" sz="1100" dirty="0" err="1">
                <a:solidFill>
                  <a:prstClr val="black"/>
                </a:solidFill>
              </a:rPr>
              <a:t>Trademap</a:t>
            </a:r>
            <a:endParaRPr lang="es-ES" sz="100" dirty="0" smtClean="0">
              <a:solidFill>
                <a:prstClr val="black"/>
              </a:solidFill>
            </a:endParaRPr>
          </a:p>
          <a:p>
            <a:pPr eaLnBrk="1" hangingPunct="1">
              <a:defRPr/>
            </a:pPr>
            <a:r>
              <a:rPr lang="es-ES" sz="1100" b="1" dirty="0" smtClean="0">
                <a:solidFill>
                  <a:prstClr val="black"/>
                </a:solidFill>
              </a:rPr>
              <a:t>Elaborado por: </a:t>
            </a:r>
            <a:r>
              <a:rPr lang="es-ES" sz="1100" dirty="0" smtClean="0">
                <a:solidFill>
                  <a:prstClr val="black"/>
                </a:solidFill>
              </a:rPr>
              <a:t>CGEPMI </a:t>
            </a:r>
            <a:endParaRPr lang="es-ES" sz="1100" dirty="0">
              <a:solidFill>
                <a:prstClr val="black"/>
              </a:solidFill>
            </a:endParaRPr>
          </a:p>
        </p:txBody>
      </p:sp>
      <p:sp>
        <p:nvSpPr>
          <p:cNvPr id="7" name="6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19</a:t>
            </a:fld>
            <a:endParaRPr lang="es-EC">
              <a:solidFill>
                <a:prstClr val="black">
                  <a:tint val="75000"/>
                </a:prstClr>
              </a:solidFill>
            </a:endParaRPr>
          </a:p>
        </p:txBody>
      </p:sp>
      <p:graphicFrame>
        <p:nvGraphicFramePr>
          <p:cNvPr id="4" name="Tabla 3"/>
          <p:cNvGraphicFramePr>
            <a:graphicFrameLocks noGrp="1"/>
          </p:cNvGraphicFramePr>
          <p:nvPr>
            <p:extLst>
              <p:ext uri="{D42A27DB-BD31-4B8C-83A1-F6EECF244321}">
                <p14:modId xmlns:p14="http://schemas.microsoft.com/office/powerpoint/2010/main" val="3208631024"/>
              </p:ext>
            </p:extLst>
          </p:nvPr>
        </p:nvGraphicFramePr>
        <p:xfrm>
          <a:off x="489397" y="1022251"/>
          <a:ext cx="11140225" cy="5195142"/>
        </p:xfrm>
        <a:graphic>
          <a:graphicData uri="http://schemas.openxmlformats.org/drawingml/2006/table">
            <a:tbl>
              <a:tblPr/>
              <a:tblGrid>
                <a:gridCol w="11140225"/>
              </a:tblGrid>
              <a:tr h="204844">
                <a:tc>
                  <a:txBody>
                    <a:bodyPr/>
                    <a:lstStyle/>
                    <a:p>
                      <a:pPr algn="ctr" fontAlgn="ctr"/>
                      <a:r>
                        <a:rPr lang="es-MX" sz="1800" b="1" i="0" u="none" strike="noStrike" dirty="0">
                          <a:solidFill>
                            <a:srgbClr val="FFFFFF"/>
                          </a:solidFill>
                          <a:effectLst/>
                          <a:latin typeface="Calibri" panose="020F0502020204030204" pitchFamily="34" charset="0"/>
                        </a:rPr>
                        <a:t> </a:t>
                      </a:r>
                      <a:r>
                        <a:rPr lang="es-MX" sz="1800" b="1" i="0" u="none" strike="noStrike" dirty="0" smtClean="0">
                          <a:solidFill>
                            <a:srgbClr val="FFFFFF"/>
                          </a:solidFill>
                          <a:effectLst/>
                          <a:latin typeface="Calibri" panose="020F0502020204030204" pitchFamily="34" charset="0"/>
                        </a:rPr>
                        <a:t>Descripción</a:t>
                      </a:r>
                      <a:r>
                        <a:rPr lang="es-MX" sz="1800" b="1" i="0" u="none" strike="noStrike" baseline="0" dirty="0" smtClean="0">
                          <a:solidFill>
                            <a:srgbClr val="FFFFFF"/>
                          </a:solidFill>
                          <a:effectLst/>
                          <a:latin typeface="Calibri" panose="020F0502020204030204" pitchFamily="34" charset="0"/>
                        </a:rPr>
                        <a:t> del producto</a:t>
                      </a:r>
                      <a:endParaRPr lang="es-MX" sz="1800" b="1" i="0" u="none" strike="noStrike" dirty="0">
                        <a:solidFill>
                          <a:srgbClr val="FFFFFF"/>
                        </a:solidFill>
                        <a:effectLst/>
                        <a:latin typeface="Calibri" panose="020F0502020204030204" pitchFamily="34" charset="0"/>
                      </a:endParaRPr>
                    </a:p>
                  </a:txBody>
                  <a:tcPr marL="9439" marR="9439" marT="9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5D7B9D"/>
                    </a:solidFill>
                  </a:tcPr>
                </a:tc>
              </a:tr>
              <a:tr h="204844">
                <a:tc>
                  <a:txBody>
                    <a:bodyPr/>
                    <a:lstStyle/>
                    <a:p>
                      <a:pPr algn="l" fontAlgn="b"/>
                      <a:r>
                        <a:rPr lang="es-MX" sz="1800" b="0" i="0" u="none" strike="noStrike">
                          <a:solidFill>
                            <a:srgbClr val="002B54"/>
                          </a:solidFill>
                          <a:effectLst/>
                          <a:latin typeface="Calibri" panose="020F0502020204030204" pitchFamily="34" charset="0"/>
                        </a:rPr>
                        <a:t>Preparaciones y conservas de pescado (exc. entero o en trozos)</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317508">
                <a:tc>
                  <a:txBody>
                    <a:bodyPr/>
                    <a:lstStyle/>
                    <a:p>
                      <a:pPr algn="l" fontAlgn="b"/>
                      <a:r>
                        <a:rPr lang="es-MX" sz="1800" b="0" i="0" u="none" strike="noStrike">
                          <a:solidFill>
                            <a:srgbClr val="002B54"/>
                          </a:solidFill>
                          <a:effectLst/>
                          <a:latin typeface="Calibri" panose="020F0502020204030204" pitchFamily="34" charset="0"/>
                        </a:rPr>
                        <a:t>Alcohol etílico sin desnaturalizar con grado alcohólico volumétrico &gt;= 80% vol</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04844">
                <a:tc>
                  <a:txBody>
                    <a:bodyPr/>
                    <a:lstStyle/>
                    <a:p>
                      <a:pPr algn="l" fontAlgn="b"/>
                      <a:r>
                        <a:rPr lang="es-MX" sz="1800" b="0" i="0" u="none" strike="noStrike">
                          <a:solidFill>
                            <a:srgbClr val="002B54"/>
                          </a:solidFill>
                          <a:effectLst/>
                          <a:latin typeface="Calibri" panose="020F0502020204030204" pitchFamily="34" charset="0"/>
                        </a:rPr>
                        <a:t>Manteca, grasa y aceite de cacao</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17508">
                <a:tc>
                  <a:txBody>
                    <a:bodyPr/>
                    <a:lstStyle/>
                    <a:p>
                      <a:pPr algn="l" fontAlgn="b"/>
                      <a:r>
                        <a:rPr lang="es-MX" sz="1800" b="0" i="0" u="none" strike="noStrike" dirty="0">
                          <a:solidFill>
                            <a:srgbClr val="002B54"/>
                          </a:solidFill>
                          <a:effectLst/>
                          <a:latin typeface="Calibri" panose="020F0502020204030204" pitchFamily="34" charset="0"/>
                        </a:rPr>
                        <a:t>Gelatinas (aunque se presenten en hojas cuadradas o rectangulares, incluso trabajadas en la </a:t>
                      </a:r>
                      <a:r>
                        <a:rPr lang="es-MX" sz="1800" b="1" i="0" u="none" strike="noStrike" dirty="0">
                          <a:solidFill>
                            <a:srgbClr val="002B54"/>
                          </a:solidFill>
                          <a:effectLst/>
                          <a:latin typeface="Calibri" panose="020F0502020204030204" pitchFamily="34" charset="0"/>
                        </a:rPr>
                        <a:t>...</a:t>
                      </a:r>
                      <a:endParaRPr lang="es-MX" sz="1800" b="0" i="0" u="none" strike="noStrike" dirty="0">
                        <a:solidFill>
                          <a:srgbClr val="002B54"/>
                        </a:solidFill>
                        <a:effectLst/>
                        <a:latin typeface="Calibri" panose="020F0502020204030204" pitchFamily="34" charset="0"/>
                      </a:endParaRP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204844">
                <a:tc>
                  <a:txBody>
                    <a:bodyPr/>
                    <a:lstStyle/>
                    <a:p>
                      <a:pPr algn="l" fontAlgn="b"/>
                      <a:r>
                        <a:rPr lang="es-MX" sz="1800" b="0" i="0" u="none" strike="noStrike">
                          <a:solidFill>
                            <a:srgbClr val="002B54"/>
                          </a:solidFill>
                          <a:effectLst/>
                          <a:latin typeface="Calibri" panose="020F0502020204030204" pitchFamily="34" charset="0"/>
                        </a:rPr>
                        <a:t>Guayabas, mangos y mangostanes, frescos o secos</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204844">
                <a:tc>
                  <a:txBody>
                    <a:bodyPr/>
                    <a:lstStyle/>
                    <a:p>
                      <a:pPr algn="l" fontAlgn="b"/>
                      <a:r>
                        <a:rPr lang="es-MX" sz="1800" b="0" i="0" u="none" strike="noStrike">
                          <a:solidFill>
                            <a:srgbClr val="002B54"/>
                          </a:solidFill>
                          <a:effectLst/>
                          <a:latin typeface="Calibri" panose="020F0502020204030204" pitchFamily="34" charset="0"/>
                        </a:rPr>
                        <a:t>Piñas "ananás", frescas o secas</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508">
                <a:tc>
                  <a:txBody>
                    <a:bodyPr/>
                    <a:lstStyle/>
                    <a:p>
                      <a:pPr algn="l" fontAlgn="b"/>
                      <a:r>
                        <a:rPr lang="es-MX" sz="1800" b="0" i="0" u="none" strike="noStrike">
                          <a:solidFill>
                            <a:srgbClr val="002B54"/>
                          </a:solidFill>
                          <a:effectLst/>
                          <a:latin typeface="Calibri" panose="020F0502020204030204" pitchFamily="34" charset="0"/>
                        </a:rPr>
                        <a:t>Artículos de confitería sin cacao, incl. el chocolate blanco (exc. chicle)</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508">
                <a:tc>
                  <a:txBody>
                    <a:bodyPr/>
                    <a:lstStyle/>
                    <a:p>
                      <a:pPr algn="l" fontAlgn="b"/>
                      <a:r>
                        <a:rPr lang="es-MX" sz="1800" b="0" i="0" u="none" strike="noStrike">
                          <a:solidFill>
                            <a:srgbClr val="002B54"/>
                          </a:solidFill>
                          <a:effectLst/>
                          <a:latin typeface="Calibri" panose="020F0502020204030204" pitchFamily="34" charset="0"/>
                        </a:rPr>
                        <a:t>Placas, láminas, hojas y tiras, de polímeros no celulares de propileno y sin esfuerzo, estratificación </a:t>
                      </a:r>
                      <a:r>
                        <a:rPr lang="es-MX" sz="1800" b="1" i="0" u="none" strike="noStrike">
                          <a:solidFill>
                            <a:srgbClr val="002B54"/>
                          </a:solidFill>
                          <a:effectLst/>
                          <a:latin typeface="Calibri" panose="020F0502020204030204" pitchFamily="34" charset="0"/>
                        </a:rPr>
                        <a:t>...</a:t>
                      </a:r>
                      <a:endParaRPr lang="es-MX" sz="1800" b="0" i="0" u="none" strike="noStrike">
                        <a:solidFill>
                          <a:srgbClr val="002B54"/>
                        </a:solidFill>
                        <a:effectLst/>
                        <a:latin typeface="Calibri" panose="020F0502020204030204" pitchFamily="34" charset="0"/>
                      </a:endParaRP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508">
                <a:tc>
                  <a:txBody>
                    <a:bodyPr/>
                    <a:lstStyle/>
                    <a:p>
                      <a:pPr algn="l" fontAlgn="b"/>
                      <a:r>
                        <a:rPr lang="es-MX" sz="1800" b="0" i="0" u="none" strike="noStrike">
                          <a:solidFill>
                            <a:srgbClr val="002B54"/>
                          </a:solidFill>
                          <a:effectLst/>
                          <a:latin typeface="Calibri" panose="020F0502020204030204" pitchFamily="34" charset="0"/>
                        </a:rPr>
                        <a:t>Preparaciones y conservas de sardina, de sardinela y de espadín, enteros o en trozos (exc. </a:t>
                      </a:r>
                      <a:r>
                        <a:rPr lang="es-MX" sz="1800" b="1" i="0" u="none" strike="noStrike">
                          <a:solidFill>
                            <a:srgbClr val="002B54"/>
                          </a:solidFill>
                          <a:effectLst/>
                          <a:latin typeface="Calibri" panose="020F0502020204030204" pitchFamily="34" charset="0"/>
                        </a:rPr>
                        <a:t>...</a:t>
                      </a:r>
                      <a:endParaRPr lang="es-MX" sz="1800" b="0" i="0" u="none" strike="noStrike">
                        <a:solidFill>
                          <a:srgbClr val="002B54"/>
                        </a:solidFill>
                        <a:effectLst/>
                        <a:latin typeface="Calibri" panose="020F0502020204030204" pitchFamily="34" charset="0"/>
                      </a:endParaRP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508">
                <a:tc>
                  <a:txBody>
                    <a:bodyPr/>
                    <a:lstStyle/>
                    <a:p>
                      <a:pPr algn="l" fontAlgn="b"/>
                      <a:r>
                        <a:rPr lang="es-MX" sz="1800" b="0" i="0" u="none" strike="noStrike">
                          <a:solidFill>
                            <a:srgbClr val="002B54"/>
                          </a:solidFill>
                          <a:effectLst/>
                          <a:latin typeface="Calibri" panose="020F0502020204030204" pitchFamily="34" charset="0"/>
                        </a:rPr>
                        <a:t>Hortalizas de vaina, incl. "silvestres", aunque estén cocidas en agua o vapor, congeladas (exc. </a:t>
                      </a:r>
                      <a:r>
                        <a:rPr lang="es-MX" sz="1800" b="1" i="0" u="none" strike="noStrike">
                          <a:solidFill>
                            <a:srgbClr val="002B54"/>
                          </a:solidFill>
                          <a:effectLst/>
                          <a:latin typeface="Calibri" panose="020F0502020204030204" pitchFamily="34" charset="0"/>
                        </a:rPr>
                        <a:t>...</a:t>
                      </a:r>
                      <a:endParaRPr lang="es-MX" sz="1800" b="0" i="0" u="none" strike="noStrike">
                        <a:solidFill>
                          <a:srgbClr val="002B54"/>
                        </a:solidFill>
                        <a:effectLst/>
                        <a:latin typeface="Calibri" panose="020F0502020204030204" pitchFamily="34" charset="0"/>
                      </a:endParaRP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17508">
                <a:tc>
                  <a:txBody>
                    <a:bodyPr/>
                    <a:lstStyle/>
                    <a:p>
                      <a:pPr algn="l" fontAlgn="b"/>
                      <a:r>
                        <a:rPr lang="pt-BR" sz="1800" b="0" i="0" u="none" strike="noStrike">
                          <a:solidFill>
                            <a:srgbClr val="002B54"/>
                          </a:solidFill>
                          <a:effectLst/>
                          <a:latin typeface="Calibri" panose="020F0502020204030204" pitchFamily="34" charset="0"/>
                        </a:rPr>
                        <a:t>Patudos o atunes ojo grande "Thunnus obesus", frescos o refrigerados</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04844">
                <a:tc>
                  <a:txBody>
                    <a:bodyPr/>
                    <a:lstStyle/>
                    <a:p>
                      <a:pPr algn="l" fontAlgn="b"/>
                      <a:r>
                        <a:rPr lang="es-MX" sz="1800" b="0" i="0" u="none" strike="noStrike">
                          <a:solidFill>
                            <a:srgbClr val="002B54"/>
                          </a:solidFill>
                          <a:effectLst/>
                          <a:latin typeface="Calibri" panose="020F0502020204030204" pitchFamily="34" charset="0"/>
                        </a:rPr>
                        <a:t>Cacao en polvo sin adición de azúcar ni otro edulcorante</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508">
                <a:tc>
                  <a:txBody>
                    <a:bodyPr/>
                    <a:lstStyle/>
                    <a:p>
                      <a:pPr algn="l" fontAlgn="b"/>
                      <a:r>
                        <a:rPr lang="es-MX" sz="1800" b="0" i="0" u="none" strike="noStrike">
                          <a:solidFill>
                            <a:srgbClr val="002B54"/>
                          </a:solidFill>
                          <a:effectLst/>
                          <a:latin typeface="Calibri" panose="020F0502020204030204" pitchFamily="34" charset="0"/>
                        </a:rPr>
                        <a:t>Palmitos, preparados o conservados, incl. con adición de azúcar u otro edulcorante o alcohol </a:t>
                      </a:r>
                      <a:r>
                        <a:rPr lang="es-MX" sz="1800" b="1" i="0" u="none" strike="noStrike">
                          <a:solidFill>
                            <a:srgbClr val="002B54"/>
                          </a:solidFill>
                          <a:effectLst/>
                          <a:latin typeface="Calibri" panose="020F0502020204030204" pitchFamily="34" charset="0"/>
                        </a:rPr>
                        <a:t>...</a:t>
                      </a:r>
                      <a:endParaRPr lang="es-MX" sz="1800" b="0" i="0" u="none" strike="noStrike">
                        <a:solidFill>
                          <a:srgbClr val="002B54"/>
                        </a:solidFill>
                        <a:effectLst/>
                        <a:latin typeface="Calibri" panose="020F0502020204030204" pitchFamily="34" charset="0"/>
                      </a:endParaRP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508">
                <a:tc>
                  <a:txBody>
                    <a:bodyPr/>
                    <a:lstStyle/>
                    <a:p>
                      <a:pPr algn="l" fontAlgn="b"/>
                      <a:r>
                        <a:rPr lang="es-MX" sz="1800" b="0" i="0" u="none" strike="noStrike">
                          <a:solidFill>
                            <a:srgbClr val="002B54"/>
                          </a:solidFill>
                          <a:effectLst/>
                          <a:latin typeface="Calibri" panose="020F0502020204030204" pitchFamily="34" charset="0"/>
                        </a:rPr>
                        <a:t>Atunes de aleta amarilla o rabiles "Thunnus albacares", frescos o refrigerados</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508">
                <a:tc>
                  <a:txBody>
                    <a:bodyPr/>
                    <a:lstStyle/>
                    <a:p>
                      <a:pPr algn="l" fontAlgn="b"/>
                      <a:r>
                        <a:rPr lang="es-MX" sz="1800" b="0" i="0" u="none" strike="noStrike">
                          <a:solidFill>
                            <a:srgbClr val="002B54"/>
                          </a:solidFill>
                          <a:effectLst/>
                          <a:latin typeface="Calibri" panose="020F0502020204030204" pitchFamily="34" charset="0"/>
                        </a:rPr>
                        <a:t>Chocolate y demás preparaciones alimenticias que contengan cacao, en recipientes o envases </a:t>
                      </a:r>
                      <a:r>
                        <a:rPr lang="es-MX" sz="1800" b="1" i="0" u="none" strike="noStrike">
                          <a:solidFill>
                            <a:srgbClr val="002B54"/>
                          </a:solidFill>
                          <a:effectLst/>
                          <a:latin typeface="Calibri" panose="020F0502020204030204" pitchFamily="34" charset="0"/>
                        </a:rPr>
                        <a:t>...</a:t>
                      </a:r>
                      <a:endParaRPr lang="es-MX" sz="1800" b="0" i="0" u="none" strike="noStrike">
                        <a:solidFill>
                          <a:srgbClr val="002B54"/>
                        </a:solidFill>
                        <a:effectLst/>
                        <a:latin typeface="Calibri" panose="020F0502020204030204" pitchFamily="34" charset="0"/>
                      </a:endParaRP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17508">
                <a:tc>
                  <a:txBody>
                    <a:bodyPr/>
                    <a:lstStyle/>
                    <a:p>
                      <a:pPr algn="l" fontAlgn="b"/>
                      <a:r>
                        <a:rPr lang="es-MX" sz="1800" b="0" i="0" u="none" strike="noStrike" dirty="0">
                          <a:solidFill>
                            <a:srgbClr val="002B54"/>
                          </a:solidFill>
                          <a:effectLst/>
                          <a:latin typeface="Calibri" panose="020F0502020204030204" pitchFamily="34" charset="0"/>
                        </a:rPr>
                        <a:t>Caballa "Scomber </a:t>
                      </a:r>
                      <a:r>
                        <a:rPr lang="es-MX" sz="1800" b="0" i="0" u="none" strike="noStrike" dirty="0" err="1">
                          <a:solidFill>
                            <a:srgbClr val="002B54"/>
                          </a:solidFill>
                          <a:effectLst/>
                          <a:latin typeface="Calibri" panose="020F0502020204030204" pitchFamily="34" charset="0"/>
                        </a:rPr>
                        <a:t>scombrus</a:t>
                      </a:r>
                      <a:r>
                        <a:rPr lang="es-MX" sz="1800" b="0" i="0" u="none" strike="noStrike" dirty="0">
                          <a:solidFill>
                            <a:srgbClr val="002B54"/>
                          </a:solidFill>
                          <a:effectLst/>
                          <a:latin typeface="Calibri" panose="020F0502020204030204" pitchFamily="34" charset="0"/>
                        </a:rPr>
                        <a:t>, Scomber </a:t>
                      </a:r>
                      <a:r>
                        <a:rPr lang="es-MX" sz="1800" b="0" i="0" u="none" strike="noStrike" dirty="0" err="1">
                          <a:solidFill>
                            <a:srgbClr val="002B54"/>
                          </a:solidFill>
                          <a:effectLst/>
                          <a:latin typeface="Calibri" panose="020F0502020204030204" pitchFamily="34" charset="0"/>
                        </a:rPr>
                        <a:t>australasicus</a:t>
                      </a:r>
                      <a:r>
                        <a:rPr lang="es-MX" sz="1800" b="0" i="0" u="none" strike="noStrike" dirty="0">
                          <a:solidFill>
                            <a:srgbClr val="002B54"/>
                          </a:solidFill>
                          <a:effectLst/>
                          <a:latin typeface="Calibri" panose="020F0502020204030204" pitchFamily="34" charset="0"/>
                        </a:rPr>
                        <a:t>, Scomber </a:t>
                      </a:r>
                      <a:r>
                        <a:rPr lang="es-MX" sz="1800" b="0" i="0" u="none" strike="noStrike" dirty="0" err="1">
                          <a:solidFill>
                            <a:srgbClr val="002B54"/>
                          </a:solidFill>
                          <a:effectLst/>
                          <a:latin typeface="Calibri" panose="020F0502020204030204" pitchFamily="34" charset="0"/>
                        </a:rPr>
                        <a:t>japonicus</a:t>
                      </a:r>
                      <a:r>
                        <a:rPr lang="es-MX" sz="1800" b="0" i="0" u="none" strike="noStrike" dirty="0">
                          <a:solidFill>
                            <a:srgbClr val="002B54"/>
                          </a:solidFill>
                          <a:effectLst/>
                          <a:latin typeface="Calibri" panose="020F0502020204030204" pitchFamily="34" charset="0"/>
                        </a:rPr>
                        <a:t>" congelada</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bl>
          </a:graphicData>
        </a:graphic>
      </p:graphicFrame>
    </p:spTree>
    <p:extLst>
      <p:ext uri="{BB962C8B-B14F-4D97-AF65-F5344CB8AC3E}">
        <p14:creationId xmlns:p14="http://schemas.microsoft.com/office/powerpoint/2010/main" val="2531605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9705398" cy="1077218"/>
          </a:xfrm>
          <a:prstGeom prst="rect">
            <a:avLst/>
          </a:prstGeom>
          <a:noFill/>
        </p:spPr>
        <p:txBody>
          <a:bodyPr wrap="square" rtlCol="0">
            <a:spAutoFit/>
          </a:bodyPr>
          <a:lstStyle/>
          <a:p>
            <a:pPr lvl="0" algn="ctr" fontAlgn="base">
              <a:lnSpc>
                <a:spcPct val="100000"/>
              </a:lnSpc>
              <a:spcAft>
                <a:spcPct val="0"/>
              </a:spcAft>
            </a:pPr>
            <a:r>
              <a:rPr lang="es-MX" sz="3200" b="1" dirty="0" smtClean="0">
                <a:solidFill>
                  <a:srgbClr val="002060"/>
                </a:solidFill>
                <a:latin typeface="Franklin Gothic Medium Cond" panose="020B0606030402020204" pitchFamily="34" charset="0"/>
                <a:ea typeface="+mj-ea"/>
                <a:cs typeface="+mj-cs"/>
              </a:rPr>
              <a:t>Hoja de vida del Ministro de Relaciones Exteriores de Japón </a:t>
            </a:r>
            <a:br>
              <a:rPr lang="es-MX" sz="3200" b="1" dirty="0" smtClean="0">
                <a:solidFill>
                  <a:srgbClr val="002060"/>
                </a:solidFill>
                <a:latin typeface="Franklin Gothic Medium Cond" panose="020B0606030402020204" pitchFamily="34" charset="0"/>
                <a:ea typeface="+mj-ea"/>
                <a:cs typeface="+mj-cs"/>
              </a:rPr>
            </a:br>
            <a:r>
              <a:rPr lang="es-EC" sz="3200" b="1" dirty="0" smtClean="0">
                <a:solidFill>
                  <a:srgbClr val="002060"/>
                </a:solidFill>
                <a:latin typeface="Franklin Gothic Medium Cond" panose="020B0606030402020204" pitchFamily="34" charset="0"/>
              </a:rPr>
              <a:t>TARO KONO </a:t>
            </a:r>
          </a:p>
        </p:txBody>
      </p:sp>
      <p:sp>
        <p:nvSpPr>
          <p:cNvPr id="13" name="Rectángulo 12"/>
          <p:cNvSpPr/>
          <p:nvPr/>
        </p:nvSpPr>
        <p:spPr>
          <a:xfrm>
            <a:off x="304800" y="1362682"/>
            <a:ext cx="9802187" cy="5355312"/>
          </a:xfrm>
          <a:prstGeom prst="rect">
            <a:avLst/>
          </a:prstGeom>
        </p:spPr>
        <p:txBody>
          <a:bodyPr wrap="square">
            <a:spAutoFit/>
          </a:bodyPr>
          <a:lstStyle/>
          <a:p>
            <a:pPr algn="just"/>
            <a:r>
              <a:rPr lang="es-EC" dirty="0" smtClean="0">
                <a:latin typeface="+mn-lt"/>
              </a:rPr>
              <a:t>Asistió a la escuela primaria y secundaria de </a:t>
            </a:r>
            <a:r>
              <a:rPr lang="es-EC" dirty="0" err="1" smtClean="0">
                <a:latin typeface="+mn-lt"/>
              </a:rPr>
              <a:t>Keio</a:t>
            </a:r>
            <a:r>
              <a:rPr lang="es-EC" dirty="0" smtClean="0">
                <a:latin typeface="+mn-lt"/>
              </a:rPr>
              <a:t>. En 1982, estudió en la Academia </a:t>
            </a:r>
            <a:r>
              <a:rPr lang="es-EC" dirty="0" err="1" smtClean="0">
                <a:latin typeface="+mn-lt"/>
              </a:rPr>
              <a:t>Suffield</a:t>
            </a:r>
            <a:r>
              <a:rPr lang="es-EC" dirty="0" smtClean="0">
                <a:latin typeface="+mn-lt"/>
              </a:rPr>
              <a:t> y posteriormente, ingresó a la Universidad de Georgetown, en donde estudió Política comparada. </a:t>
            </a:r>
          </a:p>
          <a:p>
            <a:pPr algn="just"/>
            <a:r>
              <a:rPr lang="es-EC" dirty="0" smtClean="0">
                <a:latin typeface="+mn-lt"/>
              </a:rPr>
              <a:t>Se graduó de la Universidad de Georgetown en 1985 con un </a:t>
            </a:r>
            <a:r>
              <a:rPr lang="es-EC" dirty="0" err="1" smtClean="0">
                <a:latin typeface="+mn-lt"/>
              </a:rPr>
              <a:t>Bachelor</a:t>
            </a:r>
            <a:r>
              <a:rPr lang="es-EC" dirty="0" smtClean="0">
                <a:latin typeface="+mn-lt"/>
              </a:rPr>
              <a:t> of </a:t>
            </a:r>
            <a:r>
              <a:rPr lang="es-EC" dirty="0" err="1" smtClean="0">
                <a:latin typeface="+mn-lt"/>
              </a:rPr>
              <a:t>Science</a:t>
            </a:r>
            <a:r>
              <a:rPr lang="es-EC" dirty="0" smtClean="0">
                <a:latin typeface="+mn-lt"/>
              </a:rPr>
              <a:t> en Servicio Exterior. Trabajó para </a:t>
            </a:r>
            <a:r>
              <a:rPr lang="es-EC" dirty="0" err="1" smtClean="0">
                <a:latin typeface="+mn-lt"/>
              </a:rPr>
              <a:t>Fuji</a:t>
            </a:r>
            <a:r>
              <a:rPr lang="es-EC" dirty="0" smtClean="0">
                <a:latin typeface="+mn-lt"/>
              </a:rPr>
              <a:t> Xerox y </a:t>
            </a:r>
            <a:r>
              <a:rPr lang="es-EC" dirty="0" err="1" smtClean="0">
                <a:latin typeface="+mn-lt"/>
              </a:rPr>
              <a:t>Nippon</a:t>
            </a:r>
            <a:r>
              <a:rPr lang="es-EC" dirty="0" smtClean="0">
                <a:latin typeface="+mn-lt"/>
              </a:rPr>
              <a:t> </a:t>
            </a:r>
            <a:r>
              <a:rPr lang="es-EC" dirty="0" err="1" smtClean="0">
                <a:latin typeface="+mn-lt"/>
              </a:rPr>
              <a:t>Tanshi</a:t>
            </a:r>
            <a:r>
              <a:rPr lang="es-EC" dirty="0" smtClean="0">
                <a:latin typeface="+mn-lt"/>
              </a:rPr>
              <a:t>.</a:t>
            </a:r>
          </a:p>
          <a:p>
            <a:pPr algn="just"/>
            <a:endParaRPr lang="es-EC" dirty="0" smtClean="0">
              <a:latin typeface="+mn-lt"/>
            </a:endParaRPr>
          </a:p>
          <a:p>
            <a:pPr algn="just"/>
            <a:r>
              <a:rPr lang="es-EC" dirty="0" smtClean="0">
                <a:latin typeface="+mn-lt"/>
              </a:rPr>
              <a:t>Fue elegido por primera vez en la Cámara de Representantes de Japón como miembro del partido Liberal Democrático en las elecciones generales de octubre de 1996, a los 33 años de edad. Desde entonces, ha sido reelegido seis veces, en 2000, 2003, 2005, 2009, 2012 y 2014. </a:t>
            </a:r>
          </a:p>
          <a:p>
            <a:pPr algn="just"/>
            <a:endParaRPr lang="es-EC" dirty="0" smtClean="0">
              <a:latin typeface="+mn-lt"/>
            </a:endParaRPr>
          </a:p>
          <a:p>
            <a:pPr algn="just"/>
            <a:r>
              <a:rPr lang="es-EC" dirty="0" smtClean="0">
                <a:latin typeface="+mn-lt"/>
              </a:rPr>
              <a:t>En octubre de 2015, </a:t>
            </a:r>
            <a:r>
              <a:rPr lang="es-EC" dirty="0" err="1" smtClean="0">
                <a:latin typeface="+mn-lt"/>
              </a:rPr>
              <a:t>Kono</a:t>
            </a:r>
            <a:r>
              <a:rPr lang="es-EC" dirty="0" smtClean="0">
                <a:latin typeface="+mn-lt"/>
              </a:rPr>
              <a:t> se unió al tercer gabinete de </a:t>
            </a:r>
            <a:r>
              <a:rPr lang="es-EC" dirty="0" err="1" smtClean="0">
                <a:latin typeface="+mn-lt"/>
              </a:rPr>
              <a:t>Shinzo</a:t>
            </a:r>
            <a:r>
              <a:rPr lang="es-EC" dirty="0" smtClean="0">
                <a:latin typeface="+mn-lt"/>
              </a:rPr>
              <a:t> Abe como Presidente de la Comisión Nacional de Seguridad Pública, Ministro a cargo de la Reforma Administrativa, Ministro a cargo de la Reforma del Servicio Civil, Ministro de Estado para Asuntos del Consumidor y Seguridad Alimentaria, Ministro de Estado para la Reforma Regulatoria y Ministro de Estado para la Gestión de Desastres. En este puesto, fue responsable de coordinar las medidas de seguridad para la cumbre del G7 de 2016.</a:t>
            </a:r>
          </a:p>
          <a:p>
            <a:pPr algn="just"/>
            <a:endParaRPr lang="es-EC" dirty="0" smtClean="0">
              <a:latin typeface="+mn-lt"/>
            </a:endParaRPr>
          </a:p>
          <a:p>
            <a:pPr algn="just"/>
            <a:r>
              <a:rPr lang="es-EC" dirty="0" smtClean="0">
                <a:latin typeface="+mn-lt"/>
              </a:rPr>
              <a:t>Es Ministro de Relaciones Exteriores desde el 3 de agosto de 2017, en sustitución de  </a:t>
            </a:r>
            <a:r>
              <a:rPr lang="es-EC" dirty="0" err="1" smtClean="0">
                <a:latin typeface="+mn-lt"/>
              </a:rPr>
              <a:t>Fumiokishida</a:t>
            </a:r>
            <a:r>
              <a:rPr lang="es-EC" dirty="0" smtClean="0">
                <a:latin typeface="+mn-lt"/>
              </a:rPr>
              <a:t>, que había desempeñado ese cargo </a:t>
            </a:r>
            <a:r>
              <a:rPr lang="es-EC" dirty="0" err="1" smtClean="0">
                <a:latin typeface="+mn-lt"/>
              </a:rPr>
              <a:t>desode</a:t>
            </a:r>
            <a:r>
              <a:rPr lang="es-EC" dirty="0" smtClean="0">
                <a:latin typeface="+mn-lt"/>
              </a:rPr>
              <a:t> 2012.​ </a:t>
            </a:r>
          </a:p>
          <a:p>
            <a:pPr algn="just"/>
            <a:r>
              <a:rPr lang="es-EC" dirty="0" smtClean="0">
                <a:latin typeface="+mn-lt"/>
              </a:rPr>
              <a:t>Como Ministro de Relaciones Exteriores, fue responsable de coordinar la respuesta de Japón a la última crisis de Corea del Norte de 2017. </a:t>
            </a:r>
            <a:endParaRPr lang="es-EC" dirty="0">
              <a:latin typeface="+mn-lt"/>
            </a:endParaRPr>
          </a:p>
        </p:txBody>
      </p:sp>
      <p:pic>
        <p:nvPicPr>
          <p:cNvPr id="5" name="4 Imagen" descr="Taro Kono 201510.jpg"/>
          <p:cNvPicPr/>
          <p:nvPr/>
        </p:nvPicPr>
        <p:blipFill>
          <a:blip r:embed="rId4">
            <a:extLst>
              <a:ext uri="{28A0092B-C50C-407E-A947-70E740481C1C}">
                <a14:useLocalDpi xmlns:a14="http://schemas.microsoft.com/office/drawing/2010/main" val="0"/>
              </a:ext>
            </a:extLst>
          </a:blip>
          <a:srcRect/>
          <a:stretch>
            <a:fillRect/>
          </a:stretch>
        </p:blipFill>
        <p:spPr bwMode="auto">
          <a:xfrm>
            <a:off x="10106987" y="1505070"/>
            <a:ext cx="1613958" cy="1709199"/>
          </a:xfrm>
          <a:prstGeom prst="rect">
            <a:avLst/>
          </a:prstGeom>
          <a:noFill/>
          <a:ln>
            <a:noFill/>
          </a:ln>
        </p:spPr>
      </p:pic>
      <p:sp>
        <p:nvSpPr>
          <p:cNvPr id="6" name="5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3" name="Título 2"/>
          <p:cNvSpPr>
            <a:spLocks noGrp="1"/>
          </p:cNvSpPr>
          <p:nvPr>
            <p:ph type="title"/>
          </p:nvPr>
        </p:nvSpPr>
        <p:spPr>
          <a:xfrm>
            <a:off x="117369" y="15469"/>
            <a:ext cx="8850168" cy="1112291"/>
          </a:xfrm>
        </p:spPr>
        <p:txBody>
          <a:bodyPr>
            <a:normAutofit/>
          </a:bodyPr>
          <a:lstStyle/>
          <a:p>
            <a:r>
              <a:rPr lang="es-MX" sz="4000" b="1" dirty="0" smtClean="0">
                <a:solidFill>
                  <a:srgbClr val="002060"/>
                </a:solidFill>
                <a:latin typeface="Franklin Gothic Medium Cond" panose="020B0606030402020204" pitchFamily="34" charset="0"/>
              </a:rPr>
              <a:t>Balanza Comercial de Japón</a:t>
            </a:r>
            <a:br>
              <a:rPr lang="es-MX" sz="4000" b="1" dirty="0" smtClean="0">
                <a:solidFill>
                  <a:srgbClr val="002060"/>
                </a:solidFill>
                <a:latin typeface="Franklin Gothic Medium Cond" panose="020B0606030402020204" pitchFamily="34" charset="0"/>
              </a:rPr>
            </a:br>
            <a:r>
              <a:rPr lang="es-MX" sz="2400" b="1" dirty="0" smtClean="0">
                <a:solidFill>
                  <a:srgbClr val="002060"/>
                </a:solidFill>
                <a:latin typeface="Franklin Gothic Medium Cond" panose="020B0606030402020204" pitchFamily="34" charset="0"/>
              </a:rPr>
              <a:t>(Millones </a:t>
            </a:r>
            <a:r>
              <a:rPr lang="es-MX" sz="2400" b="1" dirty="0">
                <a:solidFill>
                  <a:srgbClr val="002060"/>
                </a:solidFill>
                <a:latin typeface="Franklin Gothic Medium Cond" panose="020B0606030402020204" pitchFamily="34" charset="0"/>
              </a:rPr>
              <a:t>de </a:t>
            </a:r>
            <a:r>
              <a:rPr lang="es-MX" sz="2400" b="1" dirty="0" smtClean="0">
                <a:solidFill>
                  <a:srgbClr val="002060"/>
                </a:solidFill>
                <a:latin typeface="Franklin Gothic Medium Cond" panose="020B0606030402020204" pitchFamily="34" charset="0"/>
              </a:rPr>
              <a:t>USD)</a:t>
            </a:r>
            <a:endParaRPr lang="es-MX" sz="2400" b="1" dirty="0">
              <a:solidFill>
                <a:srgbClr val="002060"/>
              </a:solidFill>
              <a:latin typeface="Franklin Gothic Medium Cond" panose="020B0606030402020204" pitchFamily="34" charset="0"/>
            </a:endParaRPr>
          </a:p>
        </p:txBody>
      </p:sp>
      <p:sp>
        <p:nvSpPr>
          <p:cNvPr id="18" name="2 CuadroTexto"/>
          <p:cNvSpPr txBox="1"/>
          <p:nvPr/>
        </p:nvSpPr>
        <p:spPr>
          <a:xfrm>
            <a:off x="258025" y="6262469"/>
            <a:ext cx="5110163" cy="400110"/>
          </a:xfrm>
          <a:prstGeom prst="rect">
            <a:avLst/>
          </a:prstGeom>
          <a:noFill/>
        </p:spPr>
        <p:txBody>
          <a:bodyPr>
            <a:spAutoFit/>
          </a:bodyPr>
          <a:lstStyle/>
          <a:p>
            <a:pPr eaLnBrk="1" hangingPunct="1">
              <a:defRPr/>
            </a:pPr>
            <a:r>
              <a:rPr lang="es-ES" sz="1000" b="1" dirty="0">
                <a:solidFill>
                  <a:prstClr val="black"/>
                </a:solidFill>
              </a:rPr>
              <a:t>Fuente: </a:t>
            </a:r>
            <a:r>
              <a:rPr lang="es-ES" sz="1000" dirty="0" err="1">
                <a:solidFill>
                  <a:prstClr val="black"/>
                </a:solidFill>
              </a:rPr>
              <a:t>Trademap</a:t>
            </a:r>
            <a:endParaRPr lang="es-ES" sz="1000" dirty="0" smtClean="0">
              <a:solidFill>
                <a:prstClr val="black"/>
              </a:solidFill>
            </a:endParaRPr>
          </a:p>
          <a:p>
            <a:pPr eaLnBrk="1" hangingPunct="1">
              <a:defRPr/>
            </a:pPr>
            <a:r>
              <a:rPr lang="es-ES" sz="1000" b="1" dirty="0" smtClean="0">
                <a:solidFill>
                  <a:prstClr val="black"/>
                </a:solidFill>
              </a:rPr>
              <a:t>Elaborado por: </a:t>
            </a:r>
            <a:r>
              <a:rPr lang="es-ES" sz="1000" dirty="0" smtClean="0">
                <a:solidFill>
                  <a:prstClr val="black"/>
                </a:solidFill>
              </a:rPr>
              <a:t>CGEPMI </a:t>
            </a:r>
            <a:endParaRPr lang="es-ES" sz="1000" dirty="0">
              <a:solidFill>
                <a:prstClr val="black"/>
              </a:solidFill>
            </a:endParaRPr>
          </a:p>
        </p:txBody>
      </p:sp>
      <p:sp>
        <p:nvSpPr>
          <p:cNvPr id="6" name="5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20</a:t>
            </a:fld>
            <a:endParaRPr lang="es-EC">
              <a:solidFill>
                <a:prstClr val="black">
                  <a:tint val="75000"/>
                </a:prstClr>
              </a:solidFill>
            </a:endParaRPr>
          </a:p>
        </p:txBody>
      </p:sp>
      <p:graphicFrame>
        <p:nvGraphicFramePr>
          <p:cNvPr id="8" name="Gráfico 7"/>
          <p:cNvGraphicFramePr>
            <a:graphicFrameLocks/>
          </p:cNvGraphicFramePr>
          <p:nvPr>
            <p:extLst>
              <p:ext uri="{D42A27DB-BD31-4B8C-83A1-F6EECF244321}">
                <p14:modId xmlns:p14="http://schemas.microsoft.com/office/powerpoint/2010/main" val="4069009895"/>
              </p:ext>
            </p:extLst>
          </p:nvPr>
        </p:nvGraphicFramePr>
        <p:xfrm>
          <a:off x="258025" y="1127760"/>
          <a:ext cx="11629175" cy="487379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599526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23" name="2 CuadroTexto"/>
          <p:cNvSpPr txBox="1"/>
          <p:nvPr/>
        </p:nvSpPr>
        <p:spPr>
          <a:xfrm>
            <a:off x="0" y="6411724"/>
            <a:ext cx="5110163" cy="446276"/>
          </a:xfrm>
          <a:prstGeom prst="rect">
            <a:avLst/>
          </a:prstGeom>
          <a:noFill/>
        </p:spPr>
        <p:txBody>
          <a:bodyPr>
            <a:spAutoFit/>
          </a:bodyPr>
          <a:lstStyle/>
          <a:p>
            <a:pPr eaLnBrk="1" hangingPunct="1">
              <a:defRPr/>
            </a:pPr>
            <a:r>
              <a:rPr lang="es-ES" sz="1100" b="1" dirty="0">
                <a:solidFill>
                  <a:prstClr val="black"/>
                </a:solidFill>
              </a:rPr>
              <a:t>Fuente: </a:t>
            </a:r>
            <a:r>
              <a:rPr lang="es-ES" sz="1100" dirty="0" err="1">
                <a:solidFill>
                  <a:prstClr val="black"/>
                </a:solidFill>
              </a:rPr>
              <a:t>Trademap</a:t>
            </a:r>
            <a:endParaRPr lang="es-ES" sz="100" dirty="0" smtClean="0">
              <a:solidFill>
                <a:prstClr val="black"/>
              </a:solidFill>
            </a:endParaRPr>
          </a:p>
          <a:p>
            <a:pPr eaLnBrk="1" hangingPunct="1">
              <a:defRPr/>
            </a:pPr>
            <a:r>
              <a:rPr lang="es-ES" sz="1100" b="1" dirty="0" smtClean="0">
                <a:solidFill>
                  <a:prstClr val="black"/>
                </a:solidFill>
              </a:rPr>
              <a:t>Elaborado por: </a:t>
            </a:r>
            <a:r>
              <a:rPr lang="es-ES" sz="1100" dirty="0" smtClean="0">
                <a:solidFill>
                  <a:prstClr val="black"/>
                </a:solidFill>
              </a:rPr>
              <a:t>CGEPMI </a:t>
            </a:r>
            <a:endParaRPr lang="es-ES" sz="1100" dirty="0">
              <a:solidFill>
                <a:prstClr val="black"/>
              </a:solidFill>
            </a:endParaRPr>
          </a:p>
        </p:txBody>
      </p:sp>
      <p:sp>
        <p:nvSpPr>
          <p:cNvPr id="9" name="Título 2"/>
          <p:cNvSpPr txBox="1">
            <a:spLocks/>
          </p:cNvSpPr>
          <p:nvPr/>
        </p:nvSpPr>
        <p:spPr>
          <a:xfrm>
            <a:off x="117368" y="-79910"/>
            <a:ext cx="103402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s-MX" sz="3800" b="1" dirty="0" smtClean="0">
                <a:solidFill>
                  <a:srgbClr val="002060"/>
                </a:solidFill>
                <a:latin typeface="Franklin Gothic Medium Cond" panose="020B0606030402020204" pitchFamily="34" charset="0"/>
              </a:rPr>
              <a:t>Principales productos exportados de Japón al Mundo</a:t>
            </a:r>
            <a:r>
              <a:rPr lang="es-MX" sz="3200" b="1" dirty="0" smtClean="0">
                <a:solidFill>
                  <a:srgbClr val="002060"/>
                </a:solidFill>
                <a:latin typeface="Franklin Gothic Medium Cond" panose="020B0606030402020204" pitchFamily="34" charset="0"/>
              </a:rPr>
              <a:t/>
            </a:r>
            <a:br>
              <a:rPr lang="es-MX" sz="3200" b="1" dirty="0" smtClean="0">
                <a:solidFill>
                  <a:srgbClr val="002060"/>
                </a:solidFill>
                <a:latin typeface="Franklin Gothic Medium Cond" panose="020B0606030402020204" pitchFamily="34" charset="0"/>
              </a:rPr>
            </a:br>
            <a:r>
              <a:rPr lang="es-MX" sz="3200" b="1" dirty="0" smtClean="0">
                <a:solidFill>
                  <a:srgbClr val="002060"/>
                </a:solidFill>
                <a:latin typeface="Franklin Gothic Medium Cond" panose="020B0606030402020204" pitchFamily="34" charset="0"/>
              </a:rPr>
              <a:t> </a:t>
            </a:r>
            <a:r>
              <a:rPr lang="es-MX" sz="2700" b="1" dirty="0" smtClean="0">
                <a:solidFill>
                  <a:srgbClr val="002060"/>
                </a:solidFill>
                <a:latin typeface="Franklin Gothic Medium Cond" panose="020B0606030402020204" pitchFamily="34" charset="0"/>
              </a:rPr>
              <a:t>(Millones de USD FOB)</a:t>
            </a:r>
            <a:endParaRPr lang="es-MX" sz="2700" b="1" dirty="0">
              <a:solidFill>
                <a:srgbClr val="002060"/>
              </a:solidFill>
              <a:latin typeface="Franklin Gothic Medium Cond" panose="020B0606030402020204" pitchFamily="34" charset="0"/>
            </a:endParaRPr>
          </a:p>
        </p:txBody>
      </p:sp>
      <p:sp>
        <p:nvSpPr>
          <p:cNvPr id="6" name="5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21</a:t>
            </a:fld>
            <a:endParaRPr lang="es-EC">
              <a:solidFill>
                <a:prstClr val="black">
                  <a:tint val="75000"/>
                </a:prstClr>
              </a:solidFill>
            </a:endParaRPr>
          </a:p>
        </p:txBody>
      </p:sp>
      <p:graphicFrame>
        <p:nvGraphicFramePr>
          <p:cNvPr id="3" name="Tabla 2"/>
          <p:cNvGraphicFramePr>
            <a:graphicFrameLocks noGrp="1"/>
          </p:cNvGraphicFramePr>
          <p:nvPr>
            <p:extLst>
              <p:ext uri="{D42A27DB-BD31-4B8C-83A1-F6EECF244321}">
                <p14:modId xmlns:p14="http://schemas.microsoft.com/office/powerpoint/2010/main" val="2862308174"/>
              </p:ext>
            </p:extLst>
          </p:nvPr>
        </p:nvGraphicFramePr>
        <p:xfrm>
          <a:off x="334851" y="1020147"/>
          <a:ext cx="11449317" cy="5406144"/>
        </p:xfrm>
        <a:graphic>
          <a:graphicData uri="http://schemas.openxmlformats.org/drawingml/2006/table">
            <a:tbl>
              <a:tblPr/>
              <a:tblGrid>
                <a:gridCol w="630159"/>
                <a:gridCol w="4074749"/>
                <a:gridCol w="1566883"/>
                <a:gridCol w="1566883"/>
                <a:gridCol w="1566883"/>
                <a:gridCol w="1021880"/>
                <a:gridCol w="1021880"/>
              </a:tblGrid>
              <a:tr h="305856">
                <a:tc>
                  <a:txBody>
                    <a:bodyPr/>
                    <a:lstStyle/>
                    <a:p>
                      <a:pPr algn="ctr" fontAlgn="ctr"/>
                      <a:r>
                        <a:rPr lang="es-MX" sz="1200" b="1" i="0" u="none" strike="noStrike" dirty="0">
                          <a:solidFill>
                            <a:srgbClr val="FFFFFF"/>
                          </a:solidFill>
                          <a:effectLst/>
                          <a:latin typeface="Calibri" panose="020F0502020204030204" pitchFamily="34" charset="0"/>
                        </a:rPr>
                        <a:t>Código</a:t>
                      </a:r>
                    </a:p>
                  </a:txBody>
                  <a:tcPr marL="9525" marR="9525" marT="9525" marB="0" anchor="ctr">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200" b="1" i="0" u="none" strike="noStrike" dirty="0">
                          <a:solidFill>
                            <a:srgbClr val="FFFFFF"/>
                          </a:solidFill>
                          <a:effectLst/>
                          <a:latin typeface="Calibri" panose="020F0502020204030204" pitchFamily="34" charset="0"/>
                        </a:rPr>
                        <a:t>Descripción del producto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200" b="1" i="0" u="none" strike="noStrike" dirty="0">
                          <a:solidFill>
                            <a:srgbClr val="FFFFFF"/>
                          </a:solidFill>
                          <a:effectLst/>
                          <a:latin typeface="Calibri" panose="020F0502020204030204" pitchFamily="34" charset="0"/>
                        </a:rPr>
                        <a:t>2015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200" b="1" i="0" u="none" strike="noStrike">
                          <a:solidFill>
                            <a:srgbClr val="FFFFFF"/>
                          </a:solidFill>
                          <a:effectLst/>
                          <a:latin typeface="Calibri" panose="020F0502020204030204" pitchFamily="34" charset="0"/>
                        </a:rPr>
                        <a:t>2016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200" b="1" i="0" u="none" strike="noStrike">
                          <a:solidFill>
                            <a:srgbClr val="FFFFFF"/>
                          </a:solidFill>
                          <a:effectLst/>
                          <a:latin typeface="Calibri" panose="020F0502020204030204" pitchFamily="34" charset="0"/>
                        </a:rPr>
                        <a:t>2017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200" b="1" i="0" u="none" strike="noStrike">
                          <a:solidFill>
                            <a:srgbClr val="FFFFFF"/>
                          </a:solidFill>
                          <a:effectLst/>
                          <a:latin typeface="Calibri" panose="020F0502020204030204" pitchFamily="34" charset="0"/>
                        </a:rPr>
                        <a:t>Part. 2016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200" b="1" i="0" u="none" strike="noStrike">
                          <a:solidFill>
                            <a:srgbClr val="FFFFFF"/>
                          </a:solidFill>
                          <a:effectLst/>
                          <a:latin typeface="Calibri" panose="020F0502020204030204" pitchFamily="34" charset="0"/>
                        </a:rPr>
                        <a:t>Part. 2017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r>
              <a:tr h="198956">
                <a:tc>
                  <a:txBody>
                    <a:bodyPr/>
                    <a:lstStyle/>
                    <a:p>
                      <a:pPr algn="l" fontAlgn="b"/>
                      <a:r>
                        <a:rPr lang="es-MX" sz="1200" b="0" i="0" u="none" strike="noStrike">
                          <a:solidFill>
                            <a:srgbClr val="002B54"/>
                          </a:solidFill>
                          <a:effectLst/>
                          <a:latin typeface="Calibri" panose="020F0502020204030204" pitchFamily="34" charset="0"/>
                        </a:rPr>
                        <a:t>'TOTAL</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200" b="0" i="0" u="none" strike="noStrike">
                          <a:solidFill>
                            <a:srgbClr val="002B54"/>
                          </a:solidFill>
                          <a:effectLst/>
                          <a:latin typeface="Calibri" panose="020F0502020204030204" pitchFamily="34" charset="0"/>
                        </a:rPr>
                        <a:t>Todos los productos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624.874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644.932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698.133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'870323</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200" b="0" i="0" u="none" strike="noStrike">
                          <a:solidFill>
                            <a:srgbClr val="002B54"/>
                          </a:solidFill>
                          <a:effectLst/>
                          <a:latin typeface="Calibri" panose="020F0502020204030204" pitchFamily="34" charset="0"/>
                        </a:rPr>
                        <a:t>Automóviles de turismo, incl. los del tipo familiar "break" o "station wagon" y los de carreras, </a:t>
                      </a:r>
                      <a:r>
                        <a:rPr lang="es-MX" sz="1200" b="1" i="0" u="none" strike="noStrike">
                          <a:solidFill>
                            <a:srgbClr val="002B54"/>
                          </a:solidFill>
                          <a:effectLst/>
                          <a:latin typeface="Calibri" panose="020F0502020204030204" pitchFamily="34" charset="0"/>
                        </a:rPr>
                        <a:t>...</a:t>
                      </a:r>
                      <a:endParaRPr lang="es-MX" sz="12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48.486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55.670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48.073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8,63%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6,89%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198956">
                <a:tc>
                  <a:txBody>
                    <a:bodyPr/>
                    <a:lstStyle/>
                    <a:p>
                      <a:pPr algn="l" fontAlgn="b"/>
                      <a:r>
                        <a:rPr lang="es-MX" sz="1200" b="0" i="0" u="none" strike="noStrike">
                          <a:solidFill>
                            <a:srgbClr val="002B54"/>
                          </a:solidFill>
                          <a:effectLst/>
                          <a:latin typeface="Calibri" panose="020F0502020204030204" pitchFamily="34" charset="0"/>
                        </a:rPr>
                        <a:t>'999999</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200" b="0" i="0" u="none" strike="noStrike">
                          <a:solidFill>
                            <a:srgbClr val="002B54"/>
                          </a:solidFill>
                          <a:effectLst/>
                          <a:latin typeface="Calibri" panose="020F0502020204030204" pitchFamily="34" charset="0"/>
                        </a:rPr>
                        <a:t>Materias no a otra parte especificadas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37.036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38.183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44.082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5,92%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6,31%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'870324</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200" b="0" i="0" u="none" strike="noStrike">
                          <a:solidFill>
                            <a:srgbClr val="002B54"/>
                          </a:solidFill>
                          <a:effectLst/>
                          <a:latin typeface="Calibri" panose="020F0502020204030204" pitchFamily="34" charset="0"/>
                        </a:rPr>
                        <a:t>Automóviles de turismo, incl. los del tipo familiar "break" o "station wagon" y los de carreras, </a:t>
                      </a:r>
                      <a:r>
                        <a:rPr lang="es-MX" sz="1200" b="1" i="0" u="none" strike="noStrike">
                          <a:solidFill>
                            <a:srgbClr val="002B54"/>
                          </a:solidFill>
                          <a:effectLst/>
                          <a:latin typeface="Calibri" panose="020F0502020204030204" pitchFamily="34" charset="0"/>
                        </a:rPr>
                        <a:t>...</a:t>
                      </a:r>
                      <a:endParaRPr lang="es-MX" sz="12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23.415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21.544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20.403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3,34%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dirty="0">
                          <a:solidFill>
                            <a:srgbClr val="002B54"/>
                          </a:solidFill>
                          <a:effectLst/>
                          <a:latin typeface="Calibri" panose="020F0502020204030204" pitchFamily="34" charset="0"/>
                        </a:rPr>
                        <a:t>2,92%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'870840</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200" b="0" i="0" u="none" strike="noStrike">
                          <a:solidFill>
                            <a:srgbClr val="002B54"/>
                          </a:solidFill>
                          <a:effectLst/>
                          <a:latin typeface="Calibri" panose="020F0502020204030204" pitchFamily="34" charset="0"/>
                        </a:rPr>
                        <a:t>Cajas de cambio para tractores, vehículos automóviles para transporte de &gt;= 10 personas, automóviles </a:t>
                      </a:r>
                      <a:r>
                        <a:rPr lang="es-MX" sz="1200" b="1" i="0" u="none" strike="noStrike">
                          <a:solidFill>
                            <a:srgbClr val="002B54"/>
                          </a:solidFill>
                          <a:effectLst/>
                          <a:latin typeface="Calibri" panose="020F0502020204030204" pitchFamily="34" charset="0"/>
                        </a:rPr>
                        <a:t>...</a:t>
                      </a:r>
                      <a:endParaRPr lang="es-MX" sz="12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13.820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16.078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18.047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2,49%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2,59%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'854239</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200" b="0" i="0" u="none" strike="noStrike" dirty="0">
                          <a:solidFill>
                            <a:srgbClr val="002B54"/>
                          </a:solidFill>
                          <a:effectLst/>
                          <a:latin typeface="Calibri" panose="020F0502020204030204" pitchFamily="34" charset="0"/>
                        </a:rPr>
                        <a:t>Circuitos electrónicos integrados (</a:t>
                      </a:r>
                      <a:r>
                        <a:rPr lang="es-MX" sz="1200" b="0" i="0" u="none" strike="noStrike" dirty="0" err="1">
                          <a:solidFill>
                            <a:srgbClr val="002B54"/>
                          </a:solidFill>
                          <a:effectLst/>
                          <a:latin typeface="Calibri" panose="020F0502020204030204" pitchFamily="34" charset="0"/>
                        </a:rPr>
                        <a:t>exc</a:t>
                      </a:r>
                      <a:r>
                        <a:rPr lang="es-MX" sz="1200" b="0" i="0" u="none" strike="noStrike" dirty="0">
                          <a:solidFill>
                            <a:srgbClr val="002B54"/>
                          </a:solidFill>
                          <a:effectLst/>
                          <a:latin typeface="Calibri" panose="020F0502020204030204" pitchFamily="34" charset="0"/>
                        </a:rPr>
                        <a:t>. como procesadores, controladores, </a:t>
                      </a:r>
                      <a:r>
                        <a:rPr lang="es-MX" sz="1200" b="0" i="0" u="none" strike="noStrike" dirty="0" smtClean="0">
                          <a:solidFill>
                            <a:srgbClr val="002B54"/>
                          </a:solidFill>
                          <a:effectLst/>
                          <a:latin typeface="Calibri" panose="020F0502020204030204" pitchFamily="34" charset="0"/>
                        </a:rPr>
                        <a:t>memorias</a:t>
                      </a:r>
                      <a:endParaRPr lang="es-MX" sz="1200" b="0" i="0" u="none" strike="noStrike" dirty="0">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9.059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9.053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10.818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1,40%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'870340</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200" b="0" i="0" u="none" strike="noStrike">
                          <a:solidFill>
                            <a:srgbClr val="002B54"/>
                          </a:solidFill>
                          <a:effectLst/>
                          <a:latin typeface="Calibri" panose="020F0502020204030204" pitchFamily="34" charset="0"/>
                        </a:rPr>
                        <a:t>Los demás vehículos, equipados para la propulsión con motor de émbolo (pistón) alternativo, </a:t>
                      </a:r>
                      <a:r>
                        <a:rPr lang="es-MX" sz="1200" b="1" i="0" u="none" strike="noStrike">
                          <a:solidFill>
                            <a:srgbClr val="002B54"/>
                          </a:solidFill>
                          <a:effectLst/>
                          <a:latin typeface="Calibri" panose="020F0502020204030204" pitchFamily="34" charset="0"/>
                        </a:rPr>
                        <a:t>...</a:t>
                      </a:r>
                      <a:endParaRPr lang="es-MX" sz="12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10.714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'848620</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200" b="0" i="0" u="none" strike="noStrike">
                          <a:solidFill>
                            <a:srgbClr val="002B54"/>
                          </a:solidFill>
                          <a:effectLst/>
                          <a:latin typeface="Calibri" panose="020F0502020204030204" pitchFamily="34" charset="0"/>
                        </a:rPr>
                        <a:t>Máquinas y aparatos para la manufactura de mecánismos semiconductores o circuitos electrónicos </a:t>
                      </a:r>
                      <a:r>
                        <a:rPr lang="es-MX" sz="1200" b="1" i="0" u="none" strike="noStrike">
                          <a:solidFill>
                            <a:srgbClr val="002B54"/>
                          </a:solidFill>
                          <a:effectLst/>
                          <a:latin typeface="Calibri" panose="020F0502020204030204" pitchFamily="34" charset="0"/>
                        </a:rPr>
                        <a:t>...</a:t>
                      </a:r>
                      <a:endParaRPr lang="es-MX" sz="12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5.998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8.087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10.311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1,25%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198956">
                <a:tc>
                  <a:txBody>
                    <a:bodyPr/>
                    <a:lstStyle/>
                    <a:p>
                      <a:pPr algn="l" fontAlgn="b"/>
                      <a:r>
                        <a:rPr lang="es-MX" sz="1200" b="0" i="0" u="none" strike="noStrike">
                          <a:solidFill>
                            <a:srgbClr val="002B54"/>
                          </a:solidFill>
                          <a:effectLst/>
                          <a:latin typeface="Calibri" panose="020F0502020204030204" pitchFamily="34" charset="0"/>
                        </a:rPr>
                        <a:t>'854232</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200" b="0" i="0" u="none" strike="noStrike">
                          <a:solidFill>
                            <a:srgbClr val="002B54"/>
                          </a:solidFill>
                          <a:effectLst/>
                          <a:latin typeface="Calibri" panose="020F0502020204030204" pitchFamily="34" charset="0"/>
                        </a:rPr>
                        <a:t>Circuitos electrónicos integrados con memoria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8.399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8.999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9.742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'844399</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200" b="0" i="0" u="none" strike="noStrike" dirty="0">
                          <a:solidFill>
                            <a:srgbClr val="002B54"/>
                          </a:solidFill>
                          <a:effectLst/>
                          <a:latin typeface="Calibri" panose="020F0502020204030204" pitchFamily="34" charset="0"/>
                        </a:rPr>
                        <a:t>Partes y accesorios de impresoras, fotocopiadoras y máquinas facsímiles, </a:t>
                      </a:r>
                      <a:r>
                        <a:rPr lang="es-MX" sz="1200" b="0" i="0" u="none" strike="noStrike" dirty="0" err="1">
                          <a:solidFill>
                            <a:srgbClr val="002B54"/>
                          </a:solidFill>
                          <a:effectLst/>
                          <a:latin typeface="Calibri" panose="020F0502020204030204" pitchFamily="34" charset="0"/>
                        </a:rPr>
                        <a:t>n.c.o.p</a:t>
                      </a:r>
                      <a:r>
                        <a:rPr lang="es-MX" sz="1200" b="0" i="0" u="none" strike="noStrike" dirty="0">
                          <a:solidFill>
                            <a:srgbClr val="002B54"/>
                          </a:solidFill>
                          <a:effectLst/>
                          <a:latin typeface="Calibri" panose="020F0502020204030204" pitchFamily="34" charset="0"/>
                        </a:rPr>
                        <a:t>. (</a:t>
                      </a:r>
                      <a:r>
                        <a:rPr lang="es-MX" sz="1200" b="0" i="0" u="none" strike="noStrike" dirty="0" err="1">
                          <a:solidFill>
                            <a:srgbClr val="002B54"/>
                          </a:solidFill>
                          <a:effectLst/>
                          <a:latin typeface="Calibri" panose="020F0502020204030204" pitchFamily="34" charset="0"/>
                        </a:rPr>
                        <a:t>exc</a:t>
                      </a:r>
                      <a:r>
                        <a:rPr lang="es-MX" sz="1200" b="0" i="0" u="none" strike="noStrike" dirty="0">
                          <a:solidFill>
                            <a:srgbClr val="002B54"/>
                          </a:solidFill>
                          <a:effectLst/>
                          <a:latin typeface="Calibri" panose="020F0502020204030204" pitchFamily="34" charset="0"/>
                        </a:rPr>
                        <a:t>. </a:t>
                      </a:r>
                      <a:r>
                        <a:rPr lang="es-MX" sz="1200" b="0" i="0" u="none" strike="noStrike" dirty="0" err="1">
                          <a:solidFill>
                            <a:srgbClr val="002B54"/>
                          </a:solidFill>
                          <a:effectLst/>
                          <a:latin typeface="Calibri" panose="020F0502020204030204" pitchFamily="34" charset="0"/>
                        </a:rPr>
                        <a:t>máquinaria</a:t>
                      </a:r>
                      <a:r>
                        <a:rPr lang="es-MX" sz="1200" b="0" i="0" u="none" strike="noStrike" dirty="0">
                          <a:solidFill>
                            <a:srgbClr val="002B54"/>
                          </a:solidFill>
                          <a:effectLst/>
                          <a:latin typeface="Calibri" panose="020F0502020204030204" pitchFamily="34" charset="0"/>
                        </a:rPr>
                        <a:t> </a:t>
                      </a:r>
                      <a:r>
                        <a:rPr lang="es-MX" sz="1200" b="1" i="0" u="none" strike="noStrike" dirty="0">
                          <a:solidFill>
                            <a:srgbClr val="002B54"/>
                          </a:solidFill>
                          <a:effectLst/>
                          <a:latin typeface="Calibri" panose="020F0502020204030204" pitchFamily="34" charset="0"/>
                        </a:rPr>
                        <a:t>...</a:t>
                      </a:r>
                      <a:endParaRPr lang="es-MX" sz="1200" b="0" i="0" u="none" strike="noStrike" dirty="0">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8.552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8.000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8.258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1,24%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'890190</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200" b="0" i="0" u="none" strike="noStrike">
                          <a:solidFill>
                            <a:srgbClr val="002B54"/>
                          </a:solidFill>
                          <a:effectLst/>
                          <a:latin typeface="Calibri" panose="020F0502020204030204" pitchFamily="34" charset="0"/>
                        </a:rPr>
                        <a:t>Barcos para transporte de mercancías, así como los concebidos para transporte mixto de personas </a:t>
                      </a:r>
                      <a:r>
                        <a:rPr lang="es-MX" sz="1200" b="1" i="0" u="none" strike="noStrike">
                          <a:solidFill>
                            <a:srgbClr val="002B54"/>
                          </a:solidFill>
                          <a:effectLst/>
                          <a:latin typeface="Calibri" panose="020F0502020204030204" pitchFamily="34" charset="0"/>
                        </a:rPr>
                        <a:t>...</a:t>
                      </a:r>
                      <a:endParaRPr lang="es-MX" sz="12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9.209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8.229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7.572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'710812</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200" b="0" i="0" u="none" strike="noStrike">
                          <a:solidFill>
                            <a:srgbClr val="002B54"/>
                          </a:solidFill>
                          <a:effectLst/>
                          <a:latin typeface="Calibri" panose="020F0502020204030204" pitchFamily="34" charset="0"/>
                        </a:rPr>
                        <a:t>Oro, incl. el oro platinado, en bruto, para uso no monetario (exc. en polvo)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3.944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6.380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7.367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0,99%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'271019</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200" b="0" i="0" u="none" strike="noStrike">
                          <a:solidFill>
                            <a:srgbClr val="002B54"/>
                          </a:solidFill>
                          <a:effectLst/>
                          <a:latin typeface="Calibri" panose="020F0502020204030204" pitchFamily="34" charset="0"/>
                        </a:rPr>
                        <a:t>Aceites medios y preparaciones, de petróleo o de mineral bituminoso, que no contienen biodiesel, </a:t>
                      </a:r>
                      <a:r>
                        <a:rPr lang="es-MX" sz="1200" b="1" i="0" u="none" strike="noStrike">
                          <a:solidFill>
                            <a:srgbClr val="002B54"/>
                          </a:solidFill>
                          <a:effectLst/>
                          <a:latin typeface="Calibri" panose="020F0502020204030204" pitchFamily="34" charset="0"/>
                        </a:rPr>
                        <a:t>...</a:t>
                      </a:r>
                      <a:endParaRPr lang="es-MX" sz="12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8.118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6.521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7.197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'842952</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200" b="0" i="0" u="none" strike="noStrike">
                          <a:solidFill>
                            <a:srgbClr val="002B54"/>
                          </a:solidFill>
                          <a:effectLst/>
                          <a:latin typeface="Calibri" panose="020F0502020204030204" pitchFamily="34" charset="0"/>
                        </a:rPr>
                        <a:t>Palas mecánicas, autopropulsadas, cuya superestructura pueda girar 360°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dirty="0">
                          <a:solidFill>
                            <a:srgbClr val="002B54"/>
                          </a:solidFill>
                          <a:effectLst/>
                          <a:latin typeface="Calibri" panose="020F0502020204030204" pitchFamily="34" charset="0"/>
                        </a:rPr>
                        <a:t>5.436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5.958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6.952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0,92%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'848690</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200" b="0" i="0" u="none" strike="noStrike">
                          <a:solidFill>
                            <a:srgbClr val="002B54"/>
                          </a:solidFill>
                          <a:effectLst/>
                          <a:latin typeface="Calibri" panose="020F0502020204030204" pitchFamily="34" charset="0"/>
                        </a:rPr>
                        <a:t>Máquinas y aparatos de un tipo usadas principalmente para la manufactura de galletas, mecanismos </a:t>
                      </a:r>
                      <a:r>
                        <a:rPr lang="es-MX" sz="1200" b="1" i="0" u="none" strike="noStrike">
                          <a:solidFill>
                            <a:srgbClr val="002B54"/>
                          </a:solidFill>
                          <a:effectLst/>
                          <a:latin typeface="Calibri" panose="020F0502020204030204" pitchFamily="34" charset="0"/>
                        </a:rPr>
                        <a:t>...</a:t>
                      </a:r>
                      <a:endParaRPr lang="es-MX" sz="12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3.154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4.394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5.690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0,68%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dirty="0">
                          <a:solidFill>
                            <a:srgbClr val="002B54"/>
                          </a:solidFill>
                          <a:effectLst/>
                          <a:latin typeface="Calibri" panose="020F0502020204030204" pitchFamily="34" charset="0"/>
                        </a:rPr>
                        <a:t>0,82%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bl>
          </a:graphicData>
        </a:graphic>
      </p:graphicFrame>
    </p:spTree>
    <p:extLst>
      <p:ext uri="{BB962C8B-B14F-4D97-AF65-F5344CB8AC3E}">
        <p14:creationId xmlns:p14="http://schemas.microsoft.com/office/powerpoint/2010/main" val="35248261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3" name="Título 2"/>
          <p:cNvSpPr>
            <a:spLocks noGrp="1"/>
          </p:cNvSpPr>
          <p:nvPr>
            <p:ph type="title"/>
          </p:nvPr>
        </p:nvSpPr>
        <p:spPr>
          <a:xfrm>
            <a:off x="117369" y="15469"/>
            <a:ext cx="10156184" cy="1004677"/>
          </a:xfrm>
        </p:spPr>
        <p:txBody>
          <a:bodyPr>
            <a:normAutofit/>
          </a:bodyPr>
          <a:lstStyle/>
          <a:p>
            <a:r>
              <a:rPr lang="es-MX" sz="3800" b="1" dirty="0">
                <a:solidFill>
                  <a:srgbClr val="002060"/>
                </a:solidFill>
                <a:latin typeface="Franklin Gothic Medium Cond" panose="020B0606030402020204" pitchFamily="34" charset="0"/>
              </a:rPr>
              <a:t>Principales destinos de exportación de </a:t>
            </a:r>
            <a:r>
              <a:rPr lang="es-MX" sz="3800" b="1" dirty="0" smtClean="0">
                <a:solidFill>
                  <a:srgbClr val="002060"/>
                </a:solidFill>
                <a:latin typeface="Franklin Gothic Medium Cond" panose="020B0606030402020204" pitchFamily="34" charset="0"/>
              </a:rPr>
              <a:t>Japón Año 2017</a:t>
            </a:r>
            <a:r>
              <a:rPr lang="es-MX" sz="3900" b="1" dirty="0" smtClean="0">
                <a:solidFill>
                  <a:srgbClr val="002060"/>
                </a:solidFill>
                <a:latin typeface="Franklin Gothic Medium Cond" panose="020B0606030402020204" pitchFamily="34" charset="0"/>
              </a:rPr>
              <a:t/>
            </a:r>
            <a:br>
              <a:rPr lang="es-MX" sz="3900" b="1" dirty="0" smtClean="0">
                <a:solidFill>
                  <a:srgbClr val="002060"/>
                </a:solidFill>
                <a:latin typeface="Franklin Gothic Medium Cond" panose="020B0606030402020204" pitchFamily="34" charset="0"/>
              </a:rPr>
            </a:br>
            <a:r>
              <a:rPr lang="es-MX" sz="2400" b="1" dirty="0" smtClean="0">
                <a:solidFill>
                  <a:srgbClr val="002060"/>
                </a:solidFill>
                <a:latin typeface="Franklin Gothic Medium Cond" panose="020B0606030402020204" pitchFamily="34" charset="0"/>
              </a:rPr>
              <a:t>(Millones de USD)</a:t>
            </a:r>
            <a:endParaRPr lang="es-MX" sz="3900" b="1" dirty="0">
              <a:solidFill>
                <a:srgbClr val="002060"/>
              </a:solidFill>
              <a:latin typeface="Franklin Gothic Medium Cond" panose="020B0606030402020204" pitchFamily="34" charset="0"/>
            </a:endParaRPr>
          </a:p>
        </p:txBody>
      </p:sp>
      <p:sp>
        <p:nvSpPr>
          <p:cNvPr id="5" name="2 CuadroTexto"/>
          <p:cNvSpPr txBox="1"/>
          <p:nvPr/>
        </p:nvSpPr>
        <p:spPr>
          <a:xfrm>
            <a:off x="269315" y="5733380"/>
            <a:ext cx="5110163" cy="446276"/>
          </a:xfrm>
          <a:prstGeom prst="rect">
            <a:avLst/>
          </a:prstGeom>
          <a:noFill/>
        </p:spPr>
        <p:txBody>
          <a:bodyPr>
            <a:spAutoFit/>
          </a:bodyPr>
          <a:lstStyle/>
          <a:p>
            <a:pPr eaLnBrk="1" hangingPunct="1">
              <a:defRPr/>
            </a:pPr>
            <a:r>
              <a:rPr lang="es-ES" sz="1100" b="1" dirty="0">
                <a:solidFill>
                  <a:prstClr val="black"/>
                </a:solidFill>
              </a:rPr>
              <a:t>Fuente: </a:t>
            </a:r>
            <a:r>
              <a:rPr lang="es-ES" sz="1100" dirty="0" err="1">
                <a:solidFill>
                  <a:prstClr val="black"/>
                </a:solidFill>
              </a:rPr>
              <a:t>Trademap</a:t>
            </a:r>
            <a:endParaRPr lang="es-ES" sz="100" dirty="0" smtClean="0">
              <a:solidFill>
                <a:prstClr val="black"/>
              </a:solidFill>
            </a:endParaRPr>
          </a:p>
          <a:p>
            <a:pPr eaLnBrk="1" hangingPunct="1">
              <a:defRPr/>
            </a:pPr>
            <a:r>
              <a:rPr lang="es-ES" sz="1100" b="1" dirty="0" smtClean="0">
                <a:solidFill>
                  <a:prstClr val="black"/>
                </a:solidFill>
              </a:rPr>
              <a:t>Elaborado por: </a:t>
            </a:r>
            <a:r>
              <a:rPr lang="es-ES" sz="1100" dirty="0" smtClean="0">
                <a:solidFill>
                  <a:prstClr val="black"/>
                </a:solidFill>
              </a:rPr>
              <a:t>CGEPMI </a:t>
            </a:r>
            <a:endParaRPr lang="es-ES" sz="1100" dirty="0">
              <a:solidFill>
                <a:prstClr val="black"/>
              </a:solidFill>
            </a:endParaRPr>
          </a:p>
        </p:txBody>
      </p:sp>
      <p:sp>
        <p:nvSpPr>
          <p:cNvPr id="8" name="Rectángulo 7"/>
          <p:cNvSpPr/>
          <p:nvPr/>
        </p:nvSpPr>
        <p:spPr>
          <a:xfrm>
            <a:off x="269314" y="6119676"/>
            <a:ext cx="9712886" cy="276999"/>
          </a:xfrm>
          <a:prstGeom prst="rect">
            <a:avLst/>
          </a:prstGeom>
        </p:spPr>
        <p:txBody>
          <a:bodyPr wrap="square">
            <a:spAutoFit/>
          </a:bodyPr>
          <a:lstStyle/>
          <a:p>
            <a:endParaRPr lang="es-MX" sz="100" b="1" dirty="0" smtClean="0">
              <a:solidFill>
                <a:prstClr val="black"/>
              </a:solidFill>
            </a:endParaRPr>
          </a:p>
          <a:p>
            <a:r>
              <a:rPr lang="es-MX" sz="1100" b="1" dirty="0" smtClean="0">
                <a:solidFill>
                  <a:prstClr val="black"/>
                </a:solidFill>
              </a:rPr>
              <a:t>Nota1: </a:t>
            </a:r>
            <a:r>
              <a:rPr lang="es-MX" sz="1100" dirty="0" smtClean="0">
                <a:solidFill>
                  <a:prstClr val="black"/>
                </a:solidFill>
              </a:rPr>
              <a:t>El grafico muestra el 86,8% de las exportaciones totales de  Japón hacia los diferentes países del mundo. </a:t>
            </a:r>
          </a:p>
        </p:txBody>
      </p:sp>
      <p:sp>
        <p:nvSpPr>
          <p:cNvPr id="10" name="9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22</a:t>
            </a:fld>
            <a:endParaRPr lang="es-EC">
              <a:solidFill>
                <a:prstClr val="black">
                  <a:tint val="75000"/>
                </a:prstClr>
              </a:solidFill>
            </a:endParaRPr>
          </a:p>
        </p:txBody>
      </p:sp>
      <p:graphicFrame>
        <p:nvGraphicFramePr>
          <p:cNvPr id="12" name="Gráfico 11"/>
          <p:cNvGraphicFramePr>
            <a:graphicFrameLocks/>
          </p:cNvGraphicFramePr>
          <p:nvPr>
            <p:extLst>
              <p:ext uri="{D42A27DB-BD31-4B8C-83A1-F6EECF244321}">
                <p14:modId xmlns:p14="http://schemas.microsoft.com/office/powerpoint/2010/main" val="3429198942"/>
              </p:ext>
            </p:extLst>
          </p:nvPr>
        </p:nvGraphicFramePr>
        <p:xfrm>
          <a:off x="450761" y="1020146"/>
          <a:ext cx="11037194" cy="435195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65977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23" name="2 CuadroTexto"/>
          <p:cNvSpPr txBox="1"/>
          <p:nvPr/>
        </p:nvSpPr>
        <p:spPr>
          <a:xfrm>
            <a:off x="0" y="6395312"/>
            <a:ext cx="5110163" cy="446276"/>
          </a:xfrm>
          <a:prstGeom prst="rect">
            <a:avLst/>
          </a:prstGeom>
          <a:noFill/>
        </p:spPr>
        <p:txBody>
          <a:bodyPr>
            <a:spAutoFit/>
          </a:bodyPr>
          <a:lstStyle/>
          <a:p>
            <a:pPr eaLnBrk="1" hangingPunct="1">
              <a:defRPr/>
            </a:pPr>
            <a:r>
              <a:rPr lang="es-ES" sz="1100" b="1" dirty="0">
                <a:solidFill>
                  <a:prstClr val="black"/>
                </a:solidFill>
              </a:rPr>
              <a:t>Fuente: </a:t>
            </a:r>
            <a:r>
              <a:rPr lang="es-ES" sz="1100" dirty="0" err="1">
                <a:solidFill>
                  <a:prstClr val="black"/>
                </a:solidFill>
              </a:rPr>
              <a:t>Trademap</a:t>
            </a:r>
            <a:endParaRPr lang="es-ES" sz="100" dirty="0" smtClean="0">
              <a:solidFill>
                <a:prstClr val="black"/>
              </a:solidFill>
            </a:endParaRPr>
          </a:p>
          <a:p>
            <a:pPr eaLnBrk="1" hangingPunct="1">
              <a:defRPr/>
            </a:pPr>
            <a:r>
              <a:rPr lang="es-ES" sz="1100" b="1" dirty="0" smtClean="0">
                <a:solidFill>
                  <a:prstClr val="black"/>
                </a:solidFill>
              </a:rPr>
              <a:t>Elaborado por: </a:t>
            </a:r>
            <a:r>
              <a:rPr lang="es-ES" sz="1100" dirty="0" smtClean="0">
                <a:solidFill>
                  <a:prstClr val="black"/>
                </a:solidFill>
              </a:rPr>
              <a:t>CGEPMI </a:t>
            </a:r>
            <a:endParaRPr lang="es-ES" sz="1100" dirty="0">
              <a:solidFill>
                <a:prstClr val="black"/>
              </a:solidFill>
            </a:endParaRPr>
          </a:p>
        </p:txBody>
      </p:sp>
      <p:sp>
        <p:nvSpPr>
          <p:cNvPr id="9" name="Título 2"/>
          <p:cNvSpPr txBox="1">
            <a:spLocks/>
          </p:cNvSpPr>
          <p:nvPr/>
        </p:nvSpPr>
        <p:spPr>
          <a:xfrm>
            <a:off x="117368" y="30479"/>
            <a:ext cx="10340277" cy="89916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s-MX" sz="3400" b="1" dirty="0" smtClean="0">
                <a:solidFill>
                  <a:srgbClr val="002060"/>
                </a:solidFill>
                <a:latin typeface="Franklin Gothic Medium Cond" panose="020B0606030402020204" pitchFamily="34" charset="0"/>
              </a:rPr>
              <a:t>Principales productos importados desde el Mundo a Japón  </a:t>
            </a:r>
            <a:br>
              <a:rPr lang="es-MX" sz="3400" b="1" dirty="0" smtClean="0">
                <a:solidFill>
                  <a:srgbClr val="002060"/>
                </a:solidFill>
                <a:latin typeface="Franklin Gothic Medium Cond" panose="020B0606030402020204" pitchFamily="34" charset="0"/>
              </a:rPr>
            </a:br>
            <a:r>
              <a:rPr lang="es-MX" sz="2800" b="1" dirty="0" smtClean="0">
                <a:solidFill>
                  <a:srgbClr val="002060"/>
                </a:solidFill>
                <a:latin typeface="Franklin Gothic Medium Cond" panose="020B0606030402020204" pitchFamily="34" charset="0"/>
              </a:rPr>
              <a:t> </a:t>
            </a:r>
            <a:r>
              <a:rPr lang="es-MX" sz="2400" b="1" dirty="0" smtClean="0">
                <a:solidFill>
                  <a:srgbClr val="002060"/>
                </a:solidFill>
                <a:latin typeface="Franklin Gothic Medium Cond" panose="020B0606030402020204" pitchFamily="34" charset="0"/>
              </a:rPr>
              <a:t>(Millones de USD FOB)</a:t>
            </a:r>
            <a:endParaRPr lang="es-MX" sz="2400" b="1" dirty="0">
              <a:solidFill>
                <a:srgbClr val="002060"/>
              </a:solidFill>
              <a:latin typeface="Franklin Gothic Medium Cond" panose="020B0606030402020204" pitchFamily="34" charset="0"/>
            </a:endParaRPr>
          </a:p>
        </p:txBody>
      </p:sp>
      <p:sp>
        <p:nvSpPr>
          <p:cNvPr id="6" name="5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23</a:t>
            </a:fld>
            <a:endParaRPr lang="es-EC">
              <a:solidFill>
                <a:prstClr val="black">
                  <a:tint val="75000"/>
                </a:prstClr>
              </a:solidFill>
            </a:endParaRPr>
          </a:p>
        </p:txBody>
      </p:sp>
      <p:graphicFrame>
        <p:nvGraphicFramePr>
          <p:cNvPr id="7" name="Tabla 6"/>
          <p:cNvGraphicFramePr>
            <a:graphicFrameLocks noGrp="1"/>
          </p:cNvGraphicFramePr>
          <p:nvPr>
            <p:extLst>
              <p:ext uri="{D42A27DB-BD31-4B8C-83A1-F6EECF244321}">
                <p14:modId xmlns:p14="http://schemas.microsoft.com/office/powerpoint/2010/main" val="2595293730"/>
              </p:ext>
            </p:extLst>
          </p:nvPr>
        </p:nvGraphicFramePr>
        <p:xfrm>
          <a:off x="244701" y="1020143"/>
          <a:ext cx="11578104" cy="5059680"/>
        </p:xfrm>
        <a:graphic>
          <a:graphicData uri="http://schemas.openxmlformats.org/drawingml/2006/table">
            <a:tbl>
              <a:tblPr/>
              <a:tblGrid>
                <a:gridCol w="607334"/>
                <a:gridCol w="4135037"/>
                <a:gridCol w="1589405"/>
                <a:gridCol w="1589405"/>
                <a:gridCol w="1589405"/>
                <a:gridCol w="1033759"/>
                <a:gridCol w="1033759"/>
              </a:tblGrid>
              <a:tr h="215526">
                <a:tc>
                  <a:txBody>
                    <a:bodyPr/>
                    <a:lstStyle/>
                    <a:p>
                      <a:pPr algn="ctr" fontAlgn="ctr"/>
                      <a:r>
                        <a:rPr lang="es-MX" sz="1400" b="1" i="0" u="none" strike="noStrike" dirty="0">
                          <a:solidFill>
                            <a:srgbClr val="FFFFFF"/>
                          </a:solidFill>
                          <a:effectLst/>
                          <a:latin typeface="Calibri" panose="020F0502020204030204" pitchFamily="34" charset="0"/>
                        </a:rPr>
                        <a:t>Código</a:t>
                      </a:r>
                    </a:p>
                  </a:txBody>
                  <a:tcPr marL="9525" marR="9525" marT="9525" marB="0" anchor="ctr">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400" b="1" i="0" u="none" strike="noStrike">
                          <a:solidFill>
                            <a:srgbClr val="FFFFFF"/>
                          </a:solidFill>
                          <a:effectLst/>
                          <a:latin typeface="Calibri" panose="020F0502020204030204" pitchFamily="34" charset="0"/>
                        </a:rPr>
                        <a:t>Descripción del producto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400" b="1" i="0" u="none" strike="noStrike">
                          <a:solidFill>
                            <a:srgbClr val="FFFFFF"/>
                          </a:solidFill>
                          <a:effectLst/>
                          <a:latin typeface="Calibri" panose="020F0502020204030204" pitchFamily="34" charset="0"/>
                        </a:rPr>
                        <a:t>2015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400" b="1" i="0" u="none" strike="noStrike">
                          <a:solidFill>
                            <a:srgbClr val="FFFFFF"/>
                          </a:solidFill>
                          <a:effectLst/>
                          <a:latin typeface="Calibri" panose="020F0502020204030204" pitchFamily="34" charset="0"/>
                        </a:rPr>
                        <a:t>2016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400" b="1" i="0" u="none" strike="noStrike">
                          <a:solidFill>
                            <a:srgbClr val="FFFFFF"/>
                          </a:solidFill>
                          <a:effectLst/>
                          <a:latin typeface="Calibri" panose="020F0502020204030204" pitchFamily="34" charset="0"/>
                        </a:rPr>
                        <a:t>2017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400" b="1" i="0" u="none" strike="noStrike">
                          <a:solidFill>
                            <a:srgbClr val="FFFFFF"/>
                          </a:solidFill>
                          <a:effectLst/>
                          <a:latin typeface="Calibri" panose="020F0502020204030204" pitchFamily="34" charset="0"/>
                        </a:rPr>
                        <a:t>Part. 2016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400" b="1" i="0" u="none" strike="noStrike">
                          <a:solidFill>
                            <a:srgbClr val="FFFFFF"/>
                          </a:solidFill>
                          <a:effectLst/>
                          <a:latin typeface="Calibri" panose="020F0502020204030204" pitchFamily="34" charset="0"/>
                        </a:rPr>
                        <a:t>Part. 2017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r>
              <a:tr h="215526">
                <a:tc>
                  <a:txBody>
                    <a:bodyPr/>
                    <a:lstStyle/>
                    <a:p>
                      <a:pPr algn="l" fontAlgn="b"/>
                      <a:r>
                        <a:rPr lang="es-MX" sz="1400" b="0" i="0" u="none" strike="noStrike">
                          <a:solidFill>
                            <a:srgbClr val="002B54"/>
                          </a:solidFill>
                          <a:effectLst/>
                          <a:latin typeface="Calibri" panose="020F0502020204030204" pitchFamily="34" charset="0"/>
                        </a:rPr>
                        <a:t>'TOTAL</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400" b="0" i="0" u="none" strike="noStrike">
                          <a:solidFill>
                            <a:srgbClr val="002B54"/>
                          </a:solidFill>
                          <a:effectLst/>
                          <a:latin typeface="Calibri" panose="020F0502020204030204" pitchFamily="34" charset="0"/>
                        </a:rPr>
                        <a:t>Todos los productos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625.568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606.924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671.892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215526">
                <a:tc>
                  <a:txBody>
                    <a:bodyPr/>
                    <a:lstStyle/>
                    <a:p>
                      <a:pPr algn="l" fontAlgn="b"/>
                      <a:r>
                        <a:rPr lang="es-MX" sz="1400" b="0" i="0" u="none" strike="noStrike">
                          <a:solidFill>
                            <a:srgbClr val="002B54"/>
                          </a:solidFill>
                          <a:effectLst/>
                          <a:latin typeface="Calibri" panose="020F0502020204030204" pitchFamily="34" charset="0"/>
                        </a:rPr>
                        <a:t>'270900</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pt-BR" sz="1400" b="0" i="0" u="none" strike="noStrike">
                          <a:solidFill>
                            <a:srgbClr val="002B54"/>
                          </a:solidFill>
                          <a:effectLst/>
                          <a:latin typeface="Calibri" panose="020F0502020204030204" pitchFamily="34" charset="0"/>
                        </a:rPr>
                        <a:t>Aceites crudos de petróleo o de mineral bituminoso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45.006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50.768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63.713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215526">
                <a:tc>
                  <a:txBody>
                    <a:bodyPr/>
                    <a:lstStyle/>
                    <a:p>
                      <a:pPr algn="l" fontAlgn="b"/>
                      <a:r>
                        <a:rPr lang="es-MX" sz="1400" b="0" i="0" u="none" strike="noStrike">
                          <a:solidFill>
                            <a:srgbClr val="002B54"/>
                          </a:solidFill>
                          <a:effectLst/>
                          <a:latin typeface="Calibri" panose="020F0502020204030204" pitchFamily="34" charset="0"/>
                        </a:rPr>
                        <a:t>'271111</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400" b="0" i="0" u="none" strike="noStrike">
                          <a:solidFill>
                            <a:srgbClr val="002B54"/>
                          </a:solidFill>
                          <a:effectLst/>
                          <a:latin typeface="Calibri" panose="020F0502020204030204" pitchFamily="34" charset="0"/>
                        </a:rPr>
                        <a:t>Gas natural, licuado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45.569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30.212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34.905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215526">
                <a:tc>
                  <a:txBody>
                    <a:bodyPr/>
                    <a:lstStyle/>
                    <a:p>
                      <a:pPr algn="l" fontAlgn="b"/>
                      <a:r>
                        <a:rPr lang="es-MX" sz="1400" b="0" i="0" u="none" strike="noStrike">
                          <a:solidFill>
                            <a:srgbClr val="002B54"/>
                          </a:solidFill>
                          <a:effectLst/>
                          <a:latin typeface="Calibri" panose="020F0502020204030204" pitchFamily="34" charset="0"/>
                        </a:rPr>
                        <a:t>'270112</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400" b="0" i="0" u="none" strike="noStrike">
                          <a:solidFill>
                            <a:srgbClr val="002B54"/>
                          </a:solidFill>
                          <a:effectLst/>
                          <a:latin typeface="Calibri" panose="020F0502020204030204" pitchFamily="34" charset="0"/>
                        </a:rPr>
                        <a:t>Hulla bituminosa , incl. pulverizada, pero sin aglomerar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14.945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14.079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21.191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215526">
                <a:tc>
                  <a:txBody>
                    <a:bodyPr/>
                    <a:lstStyle/>
                    <a:p>
                      <a:pPr algn="l" fontAlgn="b"/>
                      <a:r>
                        <a:rPr lang="es-MX" sz="1400" b="0" i="0" u="none" strike="noStrike">
                          <a:solidFill>
                            <a:srgbClr val="002B54"/>
                          </a:solidFill>
                          <a:effectLst/>
                          <a:latin typeface="Calibri" panose="020F0502020204030204" pitchFamily="34" charset="0"/>
                        </a:rPr>
                        <a:t>'851712</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400" b="0" i="0" u="none" strike="noStrike">
                          <a:solidFill>
                            <a:srgbClr val="002B54"/>
                          </a:solidFill>
                          <a:effectLst/>
                          <a:latin typeface="Calibri" panose="020F0502020204030204" pitchFamily="34" charset="0"/>
                        </a:rPr>
                        <a:t>Telefonía celular "teléfonos móviles" o radiotelefonía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14.372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15.246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16.854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420382">
                <a:tc>
                  <a:txBody>
                    <a:bodyPr/>
                    <a:lstStyle/>
                    <a:p>
                      <a:pPr algn="l" fontAlgn="b"/>
                      <a:r>
                        <a:rPr lang="es-MX" sz="1400" b="0" i="0" u="none" strike="noStrike">
                          <a:solidFill>
                            <a:srgbClr val="002B54"/>
                          </a:solidFill>
                          <a:effectLst/>
                          <a:latin typeface="Calibri" panose="020F0502020204030204" pitchFamily="34" charset="0"/>
                        </a:rPr>
                        <a:t>'300490</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400" b="0" i="0" u="none" strike="noStrike">
                          <a:solidFill>
                            <a:srgbClr val="002B54"/>
                          </a:solidFill>
                          <a:effectLst/>
                          <a:latin typeface="Calibri" panose="020F0502020204030204" pitchFamily="34" charset="0"/>
                        </a:rPr>
                        <a:t>Medicamentos constituidos por productos mezclados o sin mezclar, preparados para usos terapéuticos </a:t>
                      </a:r>
                      <a:r>
                        <a:rPr lang="es-MX" sz="1400" b="1" i="0" u="none" strike="noStrike">
                          <a:solidFill>
                            <a:srgbClr val="002B54"/>
                          </a:solidFill>
                          <a:effectLst/>
                          <a:latin typeface="Calibri" panose="020F0502020204030204" pitchFamily="34" charset="0"/>
                        </a:rPr>
                        <a:t>...</a:t>
                      </a:r>
                      <a:endParaRPr lang="es-MX" sz="14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14.935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14.357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12.301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215526">
                <a:tc>
                  <a:txBody>
                    <a:bodyPr/>
                    <a:lstStyle/>
                    <a:p>
                      <a:pPr algn="l" fontAlgn="b"/>
                      <a:r>
                        <a:rPr lang="es-MX" sz="1400" b="0" i="0" u="none" strike="noStrike">
                          <a:solidFill>
                            <a:srgbClr val="002B54"/>
                          </a:solidFill>
                          <a:effectLst/>
                          <a:latin typeface="Calibri" panose="020F0502020204030204" pitchFamily="34" charset="0"/>
                        </a:rPr>
                        <a:t>'999999</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400" b="0" i="0" u="none" strike="noStrike" dirty="0">
                          <a:solidFill>
                            <a:srgbClr val="002B54"/>
                          </a:solidFill>
                          <a:effectLst/>
                          <a:latin typeface="Calibri" panose="020F0502020204030204" pitchFamily="34" charset="0"/>
                        </a:rPr>
                        <a:t>Materias no a otra parte especificadas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10.696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10.572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11.300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420382">
                <a:tc>
                  <a:txBody>
                    <a:bodyPr/>
                    <a:lstStyle/>
                    <a:p>
                      <a:pPr algn="l" fontAlgn="b"/>
                      <a:r>
                        <a:rPr lang="es-MX" sz="1400" b="0" i="0" u="none" strike="noStrike">
                          <a:solidFill>
                            <a:srgbClr val="002B54"/>
                          </a:solidFill>
                          <a:effectLst/>
                          <a:latin typeface="Calibri" panose="020F0502020204030204" pitchFamily="34" charset="0"/>
                        </a:rPr>
                        <a:t>'271012</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400" b="0" i="0" u="none" strike="noStrike">
                          <a:solidFill>
                            <a:srgbClr val="002B54"/>
                          </a:solidFill>
                          <a:effectLst/>
                          <a:latin typeface="Calibri" panose="020F0502020204030204" pitchFamily="34" charset="0"/>
                        </a:rPr>
                        <a:t>Aceites ligeros y preparaciones, de petróleo o de minerales bituminosos que&gt; = 90% en volumen </a:t>
                      </a:r>
                      <a:r>
                        <a:rPr lang="es-MX" sz="1400" b="1" i="0" u="none" strike="noStrike">
                          <a:solidFill>
                            <a:srgbClr val="002B54"/>
                          </a:solidFill>
                          <a:effectLst/>
                          <a:latin typeface="Calibri" panose="020F0502020204030204" pitchFamily="34" charset="0"/>
                        </a:rPr>
                        <a:t>...</a:t>
                      </a:r>
                      <a:endParaRPr lang="es-MX" sz="14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11.129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7.587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10.249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420382">
                <a:tc>
                  <a:txBody>
                    <a:bodyPr/>
                    <a:lstStyle/>
                    <a:p>
                      <a:pPr algn="l" fontAlgn="b"/>
                      <a:r>
                        <a:rPr lang="es-MX" sz="1400" b="0" i="0" u="none" strike="noStrike">
                          <a:solidFill>
                            <a:srgbClr val="002B54"/>
                          </a:solidFill>
                          <a:effectLst/>
                          <a:latin typeface="Calibri" panose="020F0502020204030204" pitchFamily="34" charset="0"/>
                        </a:rPr>
                        <a:t>'854239</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400" b="0" i="0" u="none" strike="noStrike">
                          <a:solidFill>
                            <a:srgbClr val="002B54"/>
                          </a:solidFill>
                          <a:effectLst/>
                          <a:latin typeface="Calibri" panose="020F0502020204030204" pitchFamily="34" charset="0"/>
                        </a:rPr>
                        <a:t>Circuitos electrónicos integrados (exc. como procesadores, controladores, memórias y ampli </a:t>
                      </a:r>
                      <a:r>
                        <a:rPr lang="es-MX" sz="1400" b="1" i="0" u="none" strike="noStrike">
                          <a:solidFill>
                            <a:srgbClr val="002B54"/>
                          </a:solidFill>
                          <a:effectLst/>
                          <a:latin typeface="Calibri" panose="020F0502020204030204" pitchFamily="34" charset="0"/>
                        </a:rPr>
                        <a:t>...</a:t>
                      </a:r>
                      <a:endParaRPr lang="es-MX" sz="14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9.239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9.846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9.882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215526">
                <a:tc>
                  <a:txBody>
                    <a:bodyPr/>
                    <a:lstStyle/>
                    <a:p>
                      <a:pPr algn="l" fontAlgn="b"/>
                      <a:r>
                        <a:rPr lang="es-MX" sz="1400" b="0" i="0" u="none" strike="noStrike">
                          <a:solidFill>
                            <a:srgbClr val="002B54"/>
                          </a:solidFill>
                          <a:effectLst/>
                          <a:latin typeface="Calibri" panose="020F0502020204030204" pitchFamily="34" charset="0"/>
                        </a:rPr>
                        <a:t>'260300</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400" b="0" i="0" u="none" strike="noStrike">
                          <a:solidFill>
                            <a:srgbClr val="002B54"/>
                          </a:solidFill>
                          <a:effectLst/>
                          <a:latin typeface="Calibri" panose="020F0502020204030204" pitchFamily="34" charset="0"/>
                        </a:rPr>
                        <a:t>Minerales de cobre y sus concentrados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7.818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7.431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8.342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420382">
                <a:tc>
                  <a:txBody>
                    <a:bodyPr/>
                    <a:lstStyle/>
                    <a:p>
                      <a:pPr algn="l" fontAlgn="b"/>
                      <a:r>
                        <a:rPr lang="es-MX" sz="1400" b="0" i="0" u="none" strike="noStrike">
                          <a:solidFill>
                            <a:srgbClr val="002B54"/>
                          </a:solidFill>
                          <a:effectLst/>
                          <a:latin typeface="Calibri" panose="020F0502020204030204" pitchFamily="34" charset="0"/>
                        </a:rPr>
                        <a:t>'260111</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400" b="0" i="0" u="none" strike="noStrike">
                          <a:solidFill>
                            <a:srgbClr val="002B54"/>
                          </a:solidFill>
                          <a:effectLst/>
                          <a:latin typeface="Calibri" panose="020F0502020204030204" pitchFamily="34" charset="0"/>
                        </a:rPr>
                        <a:t>Minerales de hierro y sus concentrados, sin aglomerar (exc. piritas de hierro tostadas "cenizas </a:t>
                      </a:r>
                      <a:r>
                        <a:rPr lang="es-MX" sz="1400" b="1" i="0" u="none" strike="noStrike">
                          <a:solidFill>
                            <a:srgbClr val="002B54"/>
                          </a:solidFill>
                          <a:effectLst/>
                          <a:latin typeface="Calibri" panose="020F0502020204030204" pitchFamily="34" charset="0"/>
                        </a:rPr>
                        <a:t>...</a:t>
                      </a:r>
                      <a:endParaRPr lang="es-MX" sz="14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8.009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6.123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7.884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420382">
                <a:tc>
                  <a:txBody>
                    <a:bodyPr/>
                    <a:lstStyle/>
                    <a:p>
                      <a:pPr algn="l" fontAlgn="b"/>
                      <a:r>
                        <a:rPr lang="es-MX" sz="1400" b="0" i="0" u="none" strike="noStrike">
                          <a:solidFill>
                            <a:srgbClr val="002B54"/>
                          </a:solidFill>
                          <a:effectLst/>
                          <a:latin typeface="Calibri" panose="020F0502020204030204" pitchFamily="34" charset="0"/>
                        </a:rPr>
                        <a:t>'847130</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400" b="0" i="0" u="none" strike="noStrike">
                          <a:solidFill>
                            <a:srgbClr val="002B54"/>
                          </a:solidFill>
                          <a:effectLst/>
                          <a:latin typeface="Calibri" panose="020F0502020204030204" pitchFamily="34" charset="0"/>
                        </a:rPr>
                        <a:t>Máquinas automáticas para tratamiento o procesamiento de datos, digitales, portátiles, de peso </a:t>
                      </a:r>
                      <a:r>
                        <a:rPr lang="es-MX" sz="1400" b="1" i="0" u="none" strike="noStrike">
                          <a:solidFill>
                            <a:srgbClr val="002B54"/>
                          </a:solidFill>
                          <a:effectLst/>
                          <a:latin typeface="Calibri" panose="020F0502020204030204" pitchFamily="34" charset="0"/>
                        </a:rPr>
                        <a:t>...</a:t>
                      </a:r>
                      <a:endParaRPr lang="es-MX" sz="14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6.599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6.089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6.948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420382">
                <a:tc>
                  <a:txBody>
                    <a:bodyPr/>
                    <a:lstStyle/>
                    <a:p>
                      <a:pPr algn="l" fontAlgn="b"/>
                      <a:r>
                        <a:rPr lang="es-MX" sz="1400" b="0" i="0" u="none" strike="noStrike">
                          <a:solidFill>
                            <a:srgbClr val="002B54"/>
                          </a:solidFill>
                          <a:effectLst/>
                          <a:latin typeface="Calibri" panose="020F0502020204030204" pitchFamily="34" charset="0"/>
                        </a:rPr>
                        <a:t>'854231</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400" b="0" i="0" u="none" strike="noStrike">
                          <a:solidFill>
                            <a:srgbClr val="002B54"/>
                          </a:solidFill>
                          <a:effectLst/>
                          <a:latin typeface="Calibri" panose="020F0502020204030204" pitchFamily="34" charset="0"/>
                        </a:rPr>
                        <a:t>Circuitos electrónicos integrados tales como procesadores y controladores, sin combinación </a:t>
                      </a:r>
                      <a:r>
                        <a:rPr lang="es-MX" sz="1400" b="1" i="0" u="none" strike="noStrike">
                          <a:solidFill>
                            <a:srgbClr val="002B54"/>
                          </a:solidFill>
                          <a:effectLst/>
                          <a:latin typeface="Calibri" panose="020F0502020204030204" pitchFamily="34" charset="0"/>
                        </a:rPr>
                        <a:t>...</a:t>
                      </a:r>
                      <a:endParaRPr lang="es-MX" sz="14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4.688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4.355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6.011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420382">
                <a:tc>
                  <a:txBody>
                    <a:bodyPr/>
                    <a:lstStyle/>
                    <a:p>
                      <a:pPr algn="l" fontAlgn="b"/>
                      <a:r>
                        <a:rPr lang="es-MX" sz="1400" b="0" i="0" u="none" strike="noStrike">
                          <a:solidFill>
                            <a:srgbClr val="002B54"/>
                          </a:solidFill>
                          <a:effectLst/>
                          <a:latin typeface="Calibri" panose="020F0502020204030204" pitchFamily="34" charset="0"/>
                        </a:rPr>
                        <a:t>'851762</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400" b="0" i="0" u="none" strike="noStrike">
                          <a:solidFill>
                            <a:srgbClr val="002B54"/>
                          </a:solidFill>
                          <a:effectLst/>
                          <a:latin typeface="Calibri" panose="020F0502020204030204" pitchFamily="34" charset="0"/>
                        </a:rPr>
                        <a:t>Máquinas para la recepción, conversación y transmisión o regeneradores de voz, imagenes, incl. </a:t>
                      </a:r>
                      <a:r>
                        <a:rPr lang="es-MX" sz="1400" b="1" i="0" u="none" strike="noStrike">
                          <a:solidFill>
                            <a:srgbClr val="002B54"/>
                          </a:solidFill>
                          <a:effectLst/>
                          <a:latin typeface="Calibri" panose="020F0502020204030204" pitchFamily="34" charset="0"/>
                        </a:rPr>
                        <a:t>...</a:t>
                      </a:r>
                      <a:endParaRPr lang="es-MX" sz="14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5.129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5.063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5.690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215526">
                <a:tc>
                  <a:txBody>
                    <a:bodyPr/>
                    <a:lstStyle/>
                    <a:p>
                      <a:pPr algn="l" fontAlgn="b"/>
                      <a:r>
                        <a:rPr lang="es-MX" sz="1400" b="0" i="0" u="none" strike="noStrike">
                          <a:solidFill>
                            <a:srgbClr val="002B54"/>
                          </a:solidFill>
                          <a:effectLst/>
                          <a:latin typeface="Calibri" panose="020F0502020204030204" pitchFamily="34" charset="0"/>
                        </a:rPr>
                        <a:t>'271112</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400" b="0" i="0" u="none" strike="noStrike" dirty="0">
                          <a:solidFill>
                            <a:srgbClr val="002B54"/>
                          </a:solidFill>
                          <a:effectLst/>
                          <a:latin typeface="Calibri" panose="020F0502020204030204" pitchFamily="34" charset="0"/>
                        </a:rPr>
                        <a:t>Propano, licuado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4.329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3.289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4.485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dirty="0">
                          <a:solidFill>
                            <a:srgbClr val="002B54"/>
                          </a:solidFill>
                          <a:effectLst/>
                          <a:latin typeface="Calibri" panose="020F0502020204030204" pitchFamily="34" charset="0"/>
                        </a:rPr>
                        <a:t>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bl>
          </a:graphicData>
        </a:graphic>
      </p:graphicFrame>
    </p:spTree>
    <p:extLst>
      <p:ext uri="{BB962C8B-B14F-4D97-AF65-F5344CB8AC3E}">
        <p14:creationId xmlns:p14="http://schemas.microsoft.com/office/powerpoint/2010/main" val="14247756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5" name="2 CuadroTexto"/>
          <p:cNvSpPr txBox="1"/>
          <p:nvPr/>
        </p:nvSpPr>
        <p:spPr>
          <a:xfrm>
            <a:off x="269315" y="5733380"/>
            <a:ext cx="5110163" cy="446276"/>
          </a:xfrm>
          <a:prstGeom prst="rect">
            <a:avLst/>
          </a:prstGeom>
          <a:noFill/>
        </p:spPr>
        <p:txBody>
          <a:bodyPr>
            <a:spAutoFit/>
          </a:bodyPr>
          <a:lstStyle/>
          <a:p>
            <a:pPr eaLnBrk="1" hangingPunct="1">
              <a:defRPr/>
            </a:pPr>
            <a:r>
              <a:rPr lang="es-ES" sz="1100" b="1" dirty="0">
                <a:solidFill>
                  <a:prstClr val="black"/>
                </a:solidFill>
              </a:rPr>
              <a:t>Fuente: </a:t>
            </a:r>
            <a:r>
              <a:rPr lang="es-ES" sz="1100" dirty="0" err="1">
                <a:solidFill>
                  <a:prstClr val="black"/>
                </a:solidFill>
              </a:rPr>
              <a:t>Trademap</a:t>
            </a:r>
            <a:endParaRPr lang="es-ES" sz="100" dirty="0" smtClean="0">
              <a:solidFill>
                <a:prstClr val="black"/>
              </a:solidFill>
            </a:endParaRPr>
          </a:p>
          <a:p>
            <a:pPr eaLnBrk="1" hangingPunct="1">
              <a:defRPr/>
            </a:pPr>
            <a:r>
              <a:rPr lang="es-ES" sz="1100" b="1" dirty="0" smtClean="0">
                <a:solidFill>
                  <a:prstClr val="black"/>
                </a:solidFill>
              </a:rPr>
              <a:t>Elaborado por: </a:t>
            </a:r>
            <a:r>
              <a:rPr lang="es-ES" sz="1100" dirty="0" smtClean="0">
                <a:solidFill>
                  <a:prstClr val="black"/>
                </a:solidFill>
              </a:rPr>
              <a:t>CGEPMI </a:t>
            </a:r>
            <a:endParaRPr lang="es-ES" sz="1100" dirty="0">
              <a:solidFill>
                <a:prstClr val="black"/>
              </a:solidFill>
            </a:endParaRPr>
          </a:p>
        </p:txBody>
      </p:sp>
      <p:sp>
        <p:nvSpPr>
          <p:cNvPr id="8" name="Rectángulo 7"/>
          <p:cNvSpPr/>
          <p:nvPr/>
        </p:nvSpPr>
        <p:spPr>
          <a:xfrm>
            <a:off x="269314" y="6190607"/>
            <a:ext cx="9712886" cy="276999"/>
          </a:xfrm>
          <a:prstGeom prst="rect">
            <a:avLst/>
          </a:prstGeom>
        </p:spPr>
        <p:txBody>
          <a:bodyPr wrap="square">
            <a:spAutoFit/>
          </a:bodyPr>
          <a:lstStyle/>
          <a:p>
            <a:endParaRPr lang="es-MX" sz="100" b="1" dirty="0" smtClean="0">
              <a:solidFill>
                <a:prstClr val="black"/>
              </a:solidFill>
            </a:endParaRPr>
          </a:p>
          <a:p>
            <a:r>
              <a:rPr lang="es-MX" sz="1100" b="1" dirty="0" smtClean="0">
                <a:solidFill>
                  <a:prstClr val="black"/>
                </a:solidFill>
              </a:rPr>
              <a:t>Nota</a:t>
            </a:r>
            <a:r>
              <a:rPr lang="es-MX" sz="1100" b="1" dirty="0">
                <a:solidFill>
                  <a:prstClr val="black"/>
                </a:solidFill>
              </a:rPr>
              <a:t>: </a:t>
            </a:r>
            <a:r>
              <a:rPr lang="es-MX" sz="1100" dirty="0" smtClean="0">
                <a:solidFill>
                  <a:prstClr val="black"/>
                </a:solidFill>
              </a:rPr>
              <a:t>El grafico muestra el 84,2% de las importaciones totales de Japón  hacia los diferentes países del mundo. </a:t>
            </a:r>
          </a:p>
        </p:txBody>
      </p:sp>
      <p:sp>
        <p:nvSpPr>
          <p:cNvPr id="7" name="6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24</a:t>
            </a:fld>
            <a:endParaRPr lang="es-EC">
              <a:solidFill>
                <a:prstClr val="black">
                  <a:tint val="75000"/>
                </a:prstClr>
              </a:solidFill>
            </a:endParaRPr>
          </a:p>
        </p:txBody>
      </p:sp>
      <p:sp>
        <p:nvSpPr>
          <p:cNvPr id="10" name="Título 2"/>
          <p:cNvSpPr txBox="1">
            <a:spLocks/>
          </p:cNvSpPr>
          <p:nvPr/>
        </p:nvSpPr>
        <p:spPr>
          <a:xfrm>
            <a:off x="117369" y="15469"/>
            <a:ext cx="10156184" cy="1208213"/>
          </a:xfrm>
          <a:prstGeom prst="rect">
            <a:avLst/>
          </a:prstGeom>
        </p:spPr>
        <p:txBody>
          <a:bodyPr vert="horz" lIns="91440" tIns="45720" rIns="91440" bIns="45720" rtlCol="0" anchor="ctr">
            <a:normAutofit fontScale="97500"/>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MX" sz="3800" b="1" i="0" u="none" strike="noStrike" kern="1200" cap="none" spc="0" normalizeH="0" baseline="0" noProof="0" dirty="0" smtClean="0">
                <a:ln>
                  <a:noFill/>
                </a:ln>
                <a:solidFill>
                  <a:srgbClr val="002060"/>
                </a:solidFill>
                <a:effectLst/>
                <a:uLnTx/>
                <a:uFillTx/>
                <a:latin typeface="Franklin Gothic Medium Cond" panose="020B0606030402020204" pitchFamily="34" charset="0"/>
                <a:ea typeface="+mj-ea"/>
                <a:cs typeface="+mj-cs"/>
              </a:rPr>
              <a:t>Principales orígenes de importación de </a:t>
            </a:r>
            <a:r>
              <a:rPr lang="es-MX" sz="3800" b="1" dirty="0" smtClean="0">
                <a:solidFill>
                  <a:srgbClr val="002060"/>
                </a:solidFill>
                <a:latin typeface="Franklin Gothic Medium Cond" panose="020B0606030402020204" pitchFamily="34" charset="0"/>
                <a:ea typeface="+mj-ea"/>
                <a:cs typeface="+mj-cs"/>
              </a:rPr>
              <a:t>Japón</a:t>
            </a:r>
            <a:r>
              <a:rPr kumimoji="0" lang="es-MX" sz="3800" b="1" i="0" u="none" strike="noStrike" kern="1200" cap="none" spc="0" normalizeH="0" baseline="0" noProof="0" dirty="0" smtClean="0">
                <a:ln>
                  <a:noFill/>
                </a:ln>
                <a:solidFill>
                  <a:srgbClr val="002060"/>
                </a:solidFill>
                <a:effectLst/>
                <a:uLnTx/>
                <a:uFillTx/>
                <a:latin typeface="Franklin Gothic Medium Cond" panose="020B0606030402020204" pitchFamily="34" charset="0"/>
                <a:ea typeface="+mj-ea"/>
                <a:cs typeface="+mj-cs"/>
              </a:rPr>
              <a:t> Año 2017</a:t>
            </a:r>
            <a:r>
              <a:rPr kumimoji="0" lang="es-MX" sz="3900" b="1" i="0" u="none" strike="noStrike" kern="1200" cap="none" spc="0" normalizeH="0" baseline="0" noProof="0" dirty="0" smtClean="0">
                <a:ln>
                  <a:noFill/>
                </a:ln>
                <a:solidFill>
                  <a:srgbClr val="002060"/>
                </a:solidFill>
                <a:effectLst/>
                <a:uLnTx/>
                <a:uFillTx/>
                <a:latin typeface="Franklin Gothic Medium Cond" panose="020B0606030402020204" pitchFamily="34" charset="0"/>
                <a:ea typeface="+mj-ea"/>
                <a:cs typeface="+mj-cs"/>
              </a:rPr>
              <a:t/>
            </a:r>
            <a:br>
              <a:rPr kumimoji="0" lang="es-MX" sz="3900" b="1" i="0" u="none" strike="noStrike" kern="1200" cap="none" spc="0" normalizeH="0" baseline="0" noProof="0" dirty="0" smtClean="0">
                <a:ln>
                  <a:noFill/>
                </a:ln>
                <a:solidFill>
                  <a:srgbClr val="002060"/>
                </a:solidFill>
                <a:effectLst/>
                <a:uLnTx/>
                <a:uFillTx/>
                <a:latin typeface="Franklin Gothic Medium Cond" panose="020B0606030402020204" pitchFamily="34" charset="0"/>
                <a:ea typeface="+mj-ea"/>
                <a:cs typeface="+mj-cs"/>
              </a:rPr>
            </a:br>
            <a:r>
              <a:rPr kumimoji="0" lang="es-MX" sz="2400" b="1" i="0" u="none" strike="noStrike" kern="1200" cap="none" spc="0" normalizeH="0" baseline="0" noProof="0" dirty="0" smtClean="0">
                <a:ln>
                  <a:noFill/>
                </a:ln>
                <a:solidFill>
                  <a:srgbClr val="002060"/>
                </a:solidFill>
                <a:effectLst/>
                <a:uLnTx/>
                <a:uFillTx/>
                <a:latin typeface="Franklin Gothic Medium Cond" panose="020B0606030402020204" pitchFamily="34" charset="0"/>
                <a:ea typeface="+mj-ea"/>
                <a:cs typeface="+mj-cs"/>
              </a:rPr>
              <a:t>(Millones de USD)</a:t>
            </a:r>
            <a:endParaRPr kumimoji="0" lang="es-MX" sz="3900" b="1" i="0" u="none" strike="noStrike" kern="1200" cap="none" spc="0" normalizeH="0" baseline="0" noProof="0" dirty="0">
              <a:ln>
                <a:noFill/>
              </a:ln>
              <a:solidFill>
                <a:srgbClr val="002060"/>
              </a:solidFill>
              <a:effectLst/>
              <a:uLnTx/>
              <a:uFillTx/>
              <a:latin typeface="Franklin Gothic Medium Cond" panose="020B0606030402020204" pitchFamily="34" charset="0"/>
              <a:ea typeface="+mj-ea"/>
              <a:cs typeface="+mj-cs"/>
            </a:endParaRPr>
          </a:p>
        </p:txBody>
      </p:sp>
      <p:graphicFrame>
        <p:nvGraphicFramePr>
          <p:cNvPr id="12" name="Gráfico 11"/>
          <p:cNvGraphicFramePr>
            <a:graphicFrameLocks/>
          </p:cNvGraphicFramePr>
          <p:nvPr>
            <p:extLst>
              <p:ext uri="{D42A27DB-BD31-4B8C-83A1-F6EECF244321}">
                <p14:modId xmlns:p14="http://schemas.microsoft.com/office/powerpoint/2010/main" val="3275640370"/>
              </p:ext>
            </p:extLst>
          </p:nvPr>
        </p:nvGraphicFramePr>
        <p:xfrm>
          <a:off x="561304" y="1223681"/>
          <a:ext cx="10792496" cy="422408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71093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90153" y="0"/>
            <a:ext cx="6091707" cy="769441"/>
          </a:xfrm>
          <a:prstGeom prst="rect">
            <a:avLst/>
          </a:prstGeom>
          <a:noFill/>
        </p:spPr>
        <p:txBody>
          <a:bodyPr wrap="square" rtlCol="0">
            <a:spAutoFit/>
          </a:bodyPr>
          <a:lstStyle/>
          <a:p>
            <a:pPr defTabSz="914400" eaLnBrk="1" fontAlgn="auto" hangingPunct="1">
              <a:spcBef>
                <a:spcPts val="0"/>
              </a:spcBef>
              <a:spcAft>
                <a:spcPts val="0"/>
              </a:spcAft>
            </a:pPr>
            <a:r>
              <a:rPr lang="es-EC" sz="4400" dirty="0" smtClean="0">
                <a:solidFill>
                  <a:srgbClr val="5B9BD5">
                    <a:lumMod val="50000"/>
                  </a:srgbClr>
                </a:solidFill>
                <a:latin typeface="Franklin Gothic Demi Cond" panose="020B0706030402020204" pitchFamily="34" charset="0"/>
              </a:rPr>
              <a:t>Turismo Ecuador – Japón</a:t>
            </a:r>
            <a:endParaRPr lang="es-EC" sz="3600" dirty="0" smtClean="0">
              <a:solidFill>
                <a:srgbClr val="5B9BD5">
                  <a:lumMod val="50000"/>
                </a:srgbClr>
              </a:solidFill>
              <a:latin typeface="Franklin Gothic Demi Cond" panose="020B0706030402020204" pitchFamily="34" charset="0"/>
            </a:endParaRP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45187" y="0"/>
            <a:ext cx="2778741" cy="1099588"/>
          </a:xfrm>
          <a:prstGeom prst="rect">
            <a:avLst/>
          </a:prstGeom>
        </p:spPr>
      </p:pic>
      <p:graphicFrame>
        <p:nvGraphicFramePr>
          <p:cNvPr id="2" name="Diagrama 1"/>
          <p:cNvGraphicFramePr/>
          <p:nvPr>
            <p:extLst>
              <p:ext uri="{D42A27DB-BD31-4B8C-83A1-F6EECF244321}">
                <p14:modId xmlns:p14="http://schemas.microsoft.com/office/powerpoint/2010/main" val="2766044173"/>
              </p:ext>
            </p:extLst>
          </p:nvPr>
        </p:nvGraphicFramePr>
        <p:xfrm>
          <a:off x="1106340" y="2101698"/>
          <a:ext cx="10151039" cy="33589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Diagrama 2"/>
          <p:cNvGraphicFramePr/>
          <p:nvPr>
            <p:extLst>
              <p:ext uri="{D42A27DB-BD31-4B8C-83A1-F6EECF244321}">
                <p14:modId xmlns:p14="http://schemas.microsoft.com/office/powerpoint/2010/main" val="3758256595"/>
              </p:ext>
            </p:extLst>
          </p:nvPr>
        </p:nvGraphicFramePr>
        <p:xfrm>
          <a:off x="2670936" y="4262907"/>
          <a:ext cx="6550337" cy="179815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CuadroTexto 8"/>
          <p:cNvSpPr txBox="1"/>
          <p:nvPr/>
        </p:nvSpPr>
        <p:spPr>
          <a:xfrm>
            <a:off x="90153" y="6304002"/>
            <a:ext cx="3310729" cy="4001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s-EC" sz="1000" b="1" dirty="0"/>
              <a:t>Fuente: </a:t>
            </a:r>
            <a:r>
              <a:rPr lang="es-EC" sz="1000" dirty="0" smtClean="0"/>
              <a:t> INEC-MIGRACIÓN</a:t>
            </a:r>
            <a:endParaRPr lang="es-EC" sz="1000" b="1" dirty="0" smtClean="0"/>
          </a:p>
          <a:p>
            <a:r>
              <a:rPr lang="es-EC" sz="1000" b="1" dirty="0" smtClean="0"/>
              <a:t>Elaboración:</a:t>
            </a:r>
            <a:r>
              <a:rPr lang="es-EC" sz="1000" dirty="0" smtClean="0"/>
              <a:t> </a:t>
            </a:r>
            <a:r>
              <a:rPr lang="es-ES" sz="1000" dirty="0" smtClean="0">
                <a:solidFill>
                  <a:prstClr val="black"/>
                </a:solidFill>
              </a:rPr>
              <a:t>CGEPMI </a:t>
            </a:r>
            <a:endParaRPr lang="es-EC" sz="1000" dirty="0" smtClean="0"/>
          </a:p>
        </p:txBody>
      </p:sp>
      <p:sp>
        <p:nvSpPr>
          <p:cNvPr id="7" name="6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25</a:t>
            </a:fld>
            <a:endParaRPr lang="es-EC">
              <a:solidFill>
                <a:prstClr val="black">
                  <a:tint val="75000"/>
                </a:prstClr>
              </a:solidFill>
            </a:endParaRPr>
          </a:p>
        </p:txBody>
      </p:sp>
    </p:spTree>
    <p:extLst>
      <p:ext uri="{BB962C8B-B14F-4D97-AF65-F5344CB8AC3E}">
        <p14:creationId xmlns:p14="http://schemas.microsoft.com/office/powerpoint/2010/main" val="16040036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646331"/>
          </a:xfrm>
          <a:prstGeom prst="rect">
            <a:avLst/>
          </a:prstGeom>
          <a:noFill/>
        </p:spPr>
        <p:txBody>
          <a:bodyPr wrap="square" rtlCol="0">
            <a:spAutoFit/>
          </a:bodyPr>
          <a:lstStyle/>
          <a:p>
            <a:pPr defTabSz="914400" eaLnBrk="1" hangingPunct="1">
              <a:lnSpc>
                <a:spcPct val="90000"/>
              </a:lnSpc>
            </a:pPr>
            <a:r>
              <a:rPr lang="es-MX" sz="4000" b="1" dirty="0">
                <a:solidFill>
                  <a:srgbClr val="002060"/>
                </a:solidFill>
                <a:latin typeface="Franklin Gothic Medium Cond" panose="020B0606030402020204" pitchFamily="34" charset="0"/>
                <a:ea typeface="+mj-ea"/>
                <a:cs typeface="+mj-cs"/>
              </a:rPr>
              <a:t>Expectativas de cooperación </a:t>
            </a:r>
            <a:r>
              <a:rPr lang="es-MX" sz="4000" b="1" dirty="0" smtClean="0">
                <a:solidFill>
                  <a:srgbClr val="002060"/>
                </a:solidFill>
                <a:latin typeface="Franklin Gothic Medium Cond" panose="020B0606030402020204" pitchFamily="34" charset="0"/>
                <a:ea typeface="+mj-ea"/>
                <a:cs typeface="+mj-cs"/>
              </a:rPr>
              <a:t>con </a:t>
            </a:r>
            <a:r>
              <a:rPr lang="es-MX" sz="4000" b="1" dirty="0" smtClean="0">
                <a:solidFill>
                  <a:srgbClr val="002060"/>
                </a:solidFill>
                <a:latin typeface="Franklin Gothic Medium Cond" panose="020B0606030402020204" pitchFamily="34" charset="0"/>
              </a:rPr>
              <a:t>Japón</a:t>
            </a:r>
            <a:endParaRPr lang="es-MX" sz="4000" b="1" dirty="0">
              <a:solidFill>
                <a:srgbClr val="002060"/>
              </a:solidFill>
              <a:latin typeface="Franklin Gothic Medium Cond" panose="020B0606030402020204" pitchFamily="34" charset="0"/>
              <a:ea typeface="+mj-ea"/>
              <a:cs typeface="+mj-cs"/>
            </a:endParaRPr>
          </a:p>
        </p:txBody>
      </p:sp>
      <p:sp>
        <p:nvSpPr>
          <p:cNvPr id="13" name="Rectángulo 12"/>
          <p:cNvSpPr/>
          <p:nvPr/>
        </p:nvSpPr>
        <p:spPr>
          <a:xfrm>
            <a:off x="332509" y="931795"/>
            <a:ext cx="11338199" cy="5262979"/>
          </a:xfrm>
          <a:prstGeom prst="rect">
            <a:avLst/>
          </a:prstGeom>
        </p:spPr>
        <p:txBody>
          <a:bodyPr wrap="square">
            <a:spAutoFit/>
          </a:bodyPr>
          <a:lstStyle/>
          <a:p>
            <a:r>
              <a:rPr lang="es-EC" sz="2400" dirty="0" smtClean="0">
                <a:latin typeface="+mn-lt"/>
              </a:rPr>
              <a:t>El Programa “</a:t>
            </a:r>
            <a:r>
              <a:rPr lang="es-EC" sz="2400" b="1" dirty="0" smtClean="0">
                <a:latin typeface="+mn-lt"/>
              </a:rPr>
              <a:t>Emprendamos NON PROJECT</a:t>
            </a:r>
            <a:r>
              <a:rPr lang="es-EC" sz="2400" dirty="0" smtClean="0">
                <a:latin typeface="+mn-lt"/>
              </a:rPr>
              <a:t>” es un Proyecto de fondo de Cooperación Japonesa cuyo valor referencial de la donación asciende a USD 2´041.520,8; y, que es ejecutado por el Ministerio de Industrias y Productividad, a través de la Subsecretaría de MIPYMES Y Artesanías.</a:t>
            </a:r>
          </a:p>
          <a:p>
            <a:endParaRPr lang="es-EC" sz="2400" dirty="0" smtClean="0">
              <a:latin typeface="+mn-lt"/>
            </a:endParaRPr>
          </a:p>
          <a:p>
            <a:r>
              <a:rPr lang="es-EC" sz="2400" dirty="0" smtClean="0">
                <a:latin typeface="+mn-lt"/>
              </a:rPr>
              <a:t>A la fecha el NON PROJECT ha beneficiado a 11 proyectos a nivel nacional, ejecutando de manera exitosa un monto de USD 1´743.891,00.</a:t>
            </a:r>
          </a:p>
          <a:p>
            <a:endParaRPr lang="es-EC" sz="2400" dirty="0" smtClean="0">
              <a:latin typeface="+mn-lt"/>
            </a:endParaRPr>
          </a:p>
          <a:p>
            <a:r>
              <a:rPr lang="es-EC" sz="2400" dirty="0" smtClean="0">
                <a:latin typeface="+mn-lt"/>
              </a:rPr>
              <a:t>Para 2018 el MIPRO, lanza una nueva convocatoria, la misma que es acogida masivamente en todo el país; dejando como resultado de la postulación 9 Asociaciones a ser beneficiadas por un monto de USD 413.496,16.</a:t>
            </a:r>
          </a:p>
          <a:p>
            <a:endParaRPr lang="es-EC" sz="2400" dirty="0" smtClean="0">
              <a:latin typeface="+mn-lt"/>
            </a:endParaRPr>
          </a:p>
          <a:p>
            <a:r>
              <a:rPr lang="es-EC" sz="2400" dirty="0" smtClean="0">
                <a:latin typeface="+mn-lt"/>
              </a:rPr>
              <a:t>El Proyecto en mención, ha logrado mejorar la calidad de vida de las personas beneficiadas.</a:t>
            </a:r>
            <a:endParaRPr lang="es-EC" sz="2400"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26</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646331"/>
          </a:xfrm>
          <a:prstGeom prst="rect">
            <a:avLst/>
          </a:prstGeom>
          <a:noFill/>
        </p:spPr>
        <p:txBody>
          <a:bodyPr wrap="square" rtlCol="0">
            <a:spAutoFit/>
          </a:bodyPr>
          <a:lstStyle/>
          <a:p>
            <a:pPr defTabSz="914400" eaLnBrk="1" hangingPunct="1">
              <a:lnSpc>
                <a:spcPct val="90000"/>
              </a:lnSpc>
            </a:pPr>
            <a:r>
              <a:rPr lang="es-MX" sz="4000" b="1" dirty="0">
                <a:solidFill>
                  <a:srgbClr val="002060"/>
                </a:solidFill>
                <a:latin typeface="Franklin Gothic Medium Cond" panose="020B0606030402020204" pitchFamily="34" charset="0"/>
                <a:ea typeface="+mj-ea"/>
                <a:cs typeface="+mj-cs"/>
              </a:rPr>
              <a:t>Expectativas de cooperación </a:t>
            </a:r>
            <a:r>
              <a:rPr lang="es-MX" sz="4000" b="1" dirty="0" smtClean="0">
                <a:solidFill>
                  <a:srgbClr val="002060"/>
                </a:solidFill>
                <a:latin typeface="Franklin Gothic Medium Cond" panose="020B0606030402020204" pitchFamily="34" charset="0"/>
                <a:ea typeface="+mj-ea"/>
                <a:cs typeface="+mj-cs"/>
              </a:rPr>
              <a:t>con </a:t>
            </a:r>
            <a:r>
              <a:rPr lang="es-MX" sz="4000" b="1" dirty="0" smtClean="0">
                <a:solidFill>
                  <a:srgbClr val="002060"/>
                </a:solidFill>
                <a:latin typeface="Franklin Gothic Medium Cond" panose="020B0606030402020204" pitchFamily="34" charset="0"/>
              </a:rPr>
              <a:t>Japón</a:t>
            </a:r>
            <a:endParaRPr lang="es-MX" sz="4000" b="1" dirty="0">
              <a:solidFill>
                <a:srgbClr val="002060"/>
              </a:solidFill>
              <a:latin typeface="Franklin Gothic Medium Cond" panose="020B0606030402020204" pitchFamily="34" charset="0"/>
              <a:ea typeface="+mj-ea"/>
              <a:cs typeface="+mj-cs"/>
            </a:endParaRPr>
          </a:p>
        </p:txBody>
      </p:sp>
      <p:sp>
        <p:nvSpPr>
          <p:cNvPr id="13" name="Rectángulo 12"/>
          <p:cNvSpPr/>
          <p:nvPr/>
        </p:nvSpPr>
        <p:spPr>
          <a:xfrm>
            <a:off x="696919" y="1094204"/>
            <a:ext cx="11338199" cy="615553"/>
          </a:xfrm>
          <a:prstGeom prst="rect">
            <a:avLst/>
          </a:prstGeom>
        </p:spPr>
        <p:txBody>
          <a:bodyPr wrap="square">
            <a:spAutoFit/>
          </a:bodyPr>
          <a:lstStyle/>
          <a:p>
            <a:pPr marL="285750" indent="-285750" algn="just">
              <a:buFont typeface="Wingdings" panose="05000000000000000000" pitchFamily="2" charset="2"/>
              <a:buChar char="ü"/>
            </a:pPr>
            <a:r>
              <a:rPr lang="es-MX" sz="1700" dirty="0" smtClean="0">
                <a:solidFill>
                  <a:prstClr val="black"/>
                </a:solidFill>
              </a:rPr>
              <a:t>Desarrollar talleres </a:t>
            </a:r>
            <a:r>
              <a:rPr lang="es-MX" sz="1700" dirty="0">
                <a:solidFill>
                  <a:prstClr val="black"/>
                </a:solidFill>
              </a:rPr>
              <a:t>teórico-prácticos para capacitar al personal, actualmente vinculado y con potencial de vinculación, sobre marcas (y mecanismos alternativos)  para promover el consumo de productos nacionales.</a:t>
            </a:r>
            <a:endParaRPr lang="es-EC" sz="1700" dirty="0">
              <a:solidFill>
                <a:prstClr val="black"/>
              </a:solidFill>
            </a:endParaRPr>
          </a:p>
        </p:txBody>
      </p:sp>
      <p:sp>
        <p:nvSpPr>
          <p:cNvPr id="16" name="Rectángulo 15"/>
          <p:cNvSpPr/>
          <p:nvPr/>
        </p:nvSpPr>
        <p:spPr>
          <a:xfrm>
            <a:off x="692665" y="3191862"/>
            <a:ext cx="11338199" cy="584775"/>
          </a:xfrm>
          <a:prstGeom prst="rect">
            <a:avLst/>
          </a:prstGeom>
        </p:spPr>
        <p:txBody>
          <a:bodyPr wrap="square">
            <a:spAutoFit/>
          </a:bodyPr>
          <a:lstStyle/>
          <a:p>
            <a:pPr marL="285750" indent="-285750" algn="just">
              <a:buFont typeface="Wingdings" panose="05000000000000000000" pitchFamily="2" charset="2"/>
              <a:buChar char="ü"/>
            </a:pPr>
            <a:r>
              <a:rPr lang="es-EC" sz="1600" dirty="0" smtClean="0">
                <a:solidFill>
                  <a:prstClr val="black"/>
                </a:solidFill>
              </a:rPr>
              <a:t>Asistencia técnica en </a:t>
            </a:r>
            <a:r>
              <a:rPr lang="es-EC" sz="1600" dirty="0">
                <a:solidFill>
                  <a:prstClr val="black"/>
                </a:solidFill>
              </a:rPr>
              <a:t>la generación de propuestas de políticas públicas para el fortalecimiento </a:t>
            </a:r>
            <a:r>
              <a:rPr lang="es-EC" sz="1600" dirty="0" smtClean="0">
                <a:solidFill>
                  <a:prstClr val="black"/>
                </a:solidFill>
              </a:rPr>
              <a:t>de la producción </a:t>
            </a:r>
            <a:r>
              <a:rPr lang="es-EC" sz="1600" dirty="0">
                <a:solidFill>
                  <a:prstClr val="black"/>
                </a:solidFill>
              </a:rPr>
              <a:t>de </a:t>
            </a:r>
            <a:r>
              <a:rPr lang="es-EC" sz="1600" dirty="0" smtClean="0">
                <a:solidFill>
                  <a:prstClr val="black"/>
                </a:solidFill>
              </a:rPr>
              <a:t>bienes y </a:t>
            </a:r>
            <a:r>
              <a:rPr lang="es-EC" sz="1600" dirty="0">
                <a:solidFill>
                  <a:prstClr val="black"/>
                </a:solidFill>
              </a:rPr>
              <a:t>servicios con alto </a:t>
            </a:r>
            <a:r>
              <a:rPr lang="es-EC" sz="1600" dirty="0" smtClean="0">
                <a:solidFill>
                  <a:prstClr val="black"/>
                </a:solidFill>
              </a:rPr>
              <a:t>componente de innovación tecnológica y científica.</a:t>
            </a:r>
            <a:endParaRPr lang="es-EC" sz="1700" dirty="0">
              <a:solidFill>
                <a:prstClr val="black"/>
              </a:solidFill>
            </a:endParaRPr>
          </a:p>
        </p:txBody>
      </p:sp>
      <p:sp>
        <p:nvSpPr>
          <p:cNvPr id="17" name="Rectángulo 16"/>
          <p:cNvSpPr/>
          <p:nvPr/>
        </p:nvSpPr>
        <p:spPr>
          <a:xfrm>
            <a:off x="696920" y="2284539"/>
            <a:ext cx="11338198" cy="353943"/>
          </a:xfrm>
          <a:prstGeom prst="rect">
            <a:avLst/>
          </a:prstGeom>
        </p:spPr>
        <p:txBody>
          <a:bodyPr wrap="square">
            <a:spAutoFit/>
          </a:bodyPr>
          <a:lstStyle/>
          <a:p>
            <a:pPr marL="285750" indent="-285750" algn="just">
              <a:buFont typeface="Wingdings" panose="05000000000000000000" pitchFamily="2" charset="2"/>
              <a:buChar char="ü"/>
            </a:pPr>
            <a:r>
              <a:rPr lang="es-EC" sz="1700" dirty="0" smtClean="0">
                <a:solidFill>
                  <a:prstClr val="black"/>
                </a:solidFill>
              </a:rPr>
              <a:t>Establecer mecanismos de cooperación que permitan incentivar la inversión de la economía naranja en el país. </a:t>
            </a:r>
            <a:endParaRPr lang="es-EC" sz="1700" dirty="0">
              <a:solidFill>
                <a:prstClr val="black"/>
              </a:solidFill>
            </a:endParaRPr>
          </a:p>
        </p:txBody>
      </p:sp>
      <p:sp>
        <p:nvSpPr>
          <p:cNvPr id="20" name="Rectángulo 19"/>
          <p:cNvSpPr/>
          <p:nvPr/>
        </p:nvSpPr>
        <p:spPr>
          <a:xfrm>
            <a:off x="692666" y="2736451"/>
            <a:ext cx="11156428" cy="615553"/>
          </a:xfrm>
          <a:prstGeom prst="rect">
            <a:avLst/>
          </a:prstGeom>
        </p:spPr>
        <p:txBody>
          <a:bodyPr wrap="square">
            <a:spAutoFit/>
          </a:bodyPr>
          <a:lstStyle/>
          <a:p>
            <a:pPr marL="285750" indent="-285750" algn="just">
              <a:buFont typeface="Wingdings" panose="05000000000000000000" pitchFamily="2" charset="2"/>
              <a:buChar char="ü"/>
            </a:pPr>
            <a:r>
              <a:rPr lang="es-MX" sz="1700" dirty="0" smtClean="0">
                <a:solidFill>
                  <a:prstClr val="black"/>
                </a:solidFill>
              </a:rPr>
              <a:t>Transferencias metodológicas </a:t>
            </a:r>
            <a:r>
              <a:rPr lang="es-MX" sz="1700" dirty="0">
                <a:solidFill>
                  <a:prstClr val="black"/>
                </a:solidFill>
              </a:rPr>
              <a:t>para el desarrollo de proyectos de </a:t>
            </a:r>
            <a:r>
              <a:rPr lang="es-MX" sz="1700" dirty="0" smtClean="0">
                <a:solidFill>
                  <a:prstClr val="black"/>
                </a:solidFill>
              </a:rPr>
              <a:t>agro vivienda</a:t>
            </a:r>
            <a:r>
              <a:rPr lang="es-MX" sz="1700" dirty="0">
                <a:solidFill>
                  <a:prstClr val="black"/>
                </a:solidFill>
              </a:rPr>
              <a:t>.</a:t>
            </a:r>
          </a:p>
          <a:p>
            <a:pPr algn="just"/>
            <a:endParaRPr lang="es-MX" sz="1700" dirty="0">
              <a:solidFill>
                <a:prstClr val="black"/>
              </a:solidFill>
            </a:endParaRPr>
          </a:p>
        </p:txBody>
      </p:sp>
      <p:sp>
        <p:nvSpPr>
          <p:cNvPr id="12" name="Rectángulo 11"/>
          <p:cNvSpPr/>
          <p:nvPr/>
        </p:nvSpPr>
        <p:spPr>
          <a:xfrm>
            <a:off x="692666" y="1757914"/>
            <a:ext cx="11338198" cy="353943"/>
          </a:xfrm>
          <a:prstGeom prst="rect">
            <a:avLst/>
          </a:prstGeom>
        </p:spPr>
        <p:txBody>
          <a:bodyPr wrap="square">
            <a:spAutoFit/>
          </a:bodyPr>
          <a:lstStyle/>
          <a:p>
            <a:pPr marL="285750" indent="-285750" algn="just">
              <a:buFont typeface="Wingdings" panose="05000000000000000000" pitchFamily="2" charset="2"/>
              <a:buChar char="ü"/>
            </a:pPr>
            <a:r>
              <a:rPr lang="es-MX" sz="1700" dirty="0">
                <a:solidFill>
                  <a:prstClr val="black"/>
                </a:solidFill>
              </a:rPr>
              <a:t>Transferencia de tecnología y conocimiento para el procesamiento de </a:t>
            </a:r>
            <a:r>
              <a:rPr lang="es-MX" sz="1700" dirty="0" smtClean="0">
                <a:solidFill>
                  <a:prstClr val="black"/>
                </a:solidFill>
              </a:rPr>
              <a:t>pescado e irradiación </a:t>
            </a:r>
            <a:r>
              <a:rPr lang="es-MX" sz="1700" dirty="0">
                <a:solidFill>
                  <a:prstClr val="black"/>
                </a:solidFill>
              </a:rPr>
              <a:t>ionizante</a:t>
            </a:r>
            <a:r>
              <a:rPr lang="es-EC" sz="1700" dirty="0" smtClean="0">
                <a:solidFill>
                  <a:prstClr val="black"/>
                </a:solidFill>
              </a:rPr>
              <a:t>. </a:t>
            </a:r>
            <a:endParaRPr lang="es-EC" sz="1700" dirty="0">
              <a:solidFill>
                <a:prstClr val="black"/>
              </a:solidFill>
            </a:endParaRPr>
          </a:p>
        </p:txBody>
      </p:sp>
      <p:sp>
        <p:nvSpPr>
          <p:cNvPr id="19" name="Rectángulo 18"/>
          <p:cNvSpPr/>
          <p:nvPr/>
        </p:nvSpPr>
        <p:spPr>
          <a:xfrm>
            <a:off x="692666" y="3888386"/>
            <a:ext cx="11338198" cy="615553"/>
          </a:xfrm>
          <a:prstGeom prst="rect">
            <a:avLst/>
          </a:prstGeom>
        </p:spPr>
        <p:txBody>
          <a:bodyPr wrap="square">
            <a:spAutoFit/>
          </a:bodyPr>
          <a:lstStyle/>
          <a:p>
            <a:pPr marL="285750" indent="-285750" algn="just">
              <a:buFont typeface="Wingdings" panose="05000000000000000000" pitchFamily="2" charset="2"/>
              <a:buChar char="ü"/>
            </a:pPr>
            <a:r>
              <a:rPr lang="es-MX" sz="1700" dirty="0" smtClean="0">
                <a:solidFill>
                  <a:prstClr val="black"/>
                </a:solidFill>
              </a:rPr>
              <a:t>Cooperación para el desarrollo del procesamiento </a:t>
            </a:r>
            <a:r>
              <a:rPr lang="es-MX" sz="1700" dirty="0">
                <a:solidFill>
                  <a:prstClr val="black"/>
                </a:solidFill>
              </a:rPr>
              <a:t>e industrialización de </a:t>
            </a:r>
            <a:r>
              <a:rPr lang="es-MX" sz="1700" dirty="0" smtClean="0">
                <a:solidFill>
                  <a:prstClr val="black"/>
                </a:solidFill>
              </a:rPr>
              <a:t>carne de cerdo </a:t>
            </a:r>
            <a:r>
              <a:rPr lang="es-MX" sz="1700" dirty="0">
                <a:solidFill>
                  <a:prstClr val="black"/>
                </a:solidFill>
              </a:rPr>
              <a:t>para la agroindustria.</a:t>
            </a:r>
            <a:endParaRPr lang="es-EC" sz="1700" dirty="0">
              <a:solidFill>
                <a:prstClr val="black"/>
              </a:solidFill>
            </a:endParaRPr>
          </a:p>
          <a:p>
            <a:pPr algn="just"/>
            <a:endParaRPr lang="es-EC" sz="1700" dirty="0">
              <a:solidFill>
                <a:prstClr val="black"/>
              </a:solidFill>
            </a:endParaRPr>
          </a:p>
        </p:txBody>
      </p:sp>
      <p:sp>
        <p:nvSpPr>
          <p:cNvPr id="21" name="Rectángulo 20"/>
          <p:cNvSpPr/>
          <p:nvPr/>
        </p:nvSpPr>
        <p:spPr>
          <a:xfrm>
            <a:off x="692666" y="4345171"/>
            <a:ext cx="11338199" cy="615553"/>
          </a:xfrm>
          <a:prstGeom prst="rect">
            <a:avLst/>
          </a:prstGeom>
        </p:spPr>
        <p:txBody>
          <a:bodyPr wrap="square">
            <a:spAutoFit/>
          </a:bodyPr>
          <a:lstStyle/>
          <a:p>
            <a:pPr marL="285750" indent="-285750" algn="just">
              <a:buFont typeface="Wingdings" panose="05000000000000000000" pitchFamily="2" charset="2"/>
              <a:buChar char="ü"/>
            </a:pPr>
            <a:r>
              <a:rPr lang="es-EC" sz="1700" dirty="0" smtClean="0">
                <a:solidFill>
                  <a:prstClr val="black"/>
                </a:solidFill>
              </a:rPr>
              <a:t>Fomentar la inclusión de la Industria </a:t>
            </a:r>
            <a:r>
              <a:rPr lang="es-EC" sz="1700" dirty="0">
                <a:solidFill>
                  <a:prstClr val="black"/>
                </a:solidFill>
              </a:rPr>
              <a:t>4.0 en el </a:t>
            </a:r>
            <a:r>
              <a:rPr lang="es-EC" sz="1700" dirty="0" smtClean="0">
                <a:solidFill>
                  <a:prstClr val="black"/>
                </a:solidFill>
              </a:rPr>
              <a:t>país a través del la implementación de tecnologías que generen un mayor valor agregado en las cadenas de producción del sector manufacturero del país.   </a:t>
            </a:r>
            <a:endParaRPr lang="es-EC" sz="1700" dirty="0">
              <a:solidFill>
                <a:prstClr val="black"/>
              </a:solidFill>
            </a:endParaRPr>
          </a:p>
        </p:txBody>
      </p:sp>
      <p:sp>
        <p:nvSpPr>
          <p:cNvPr id="22" name="Rectángulo 21"/>
          <p:cNvSpPr/>
          <p:nvPr/>
        </p:nvSpPr>
        <p:spPr>
          <a:xfrm>
            <a:off x="696920" y="5076711"/>
            <a:ext cx="11152174" cy="615553"/>
          </a:xfrm>
          <a:prstGeom prst="rect">
            <a:avLst/>
          </a:prstGeom>
        </p:spPr>
        <p:txBody>
          <a:bodyPr wrap="square">
            <a:spAutoFit/>
          </a:bodyPr>
          <a:lstStyle/>
          <a:p>
            <a:pPr marL="285750" indent="-285750" algn="just">
              <a:buFont typeface="Wingdings" panose="05000000000000000000" pitchFamily="2" charset="2"/>
              <a:buChar char="ü"/>
            </a:pPr>
            <a:r>
              <a:rPr lang="es-EC" sz="1700" dirty="0" smtClean="0">
                <a:solidFill>
                  <a:prstClr val="black"/>
                </a:solidFill>
              </a:rPr>
              <a:t> Promover estudios de factibilidad, desarrollo y transferencia tecnológica realizados por los gobiernos locales de ambos países con el objetivo de desarrollar tanto las ZEDE como zonas industriales del país.   </a:t>
            </a:r>
            <a:endParaRPr lang="es-EC" sz="1700" dirty="0">
              <a:solidFill>
                <a:prstClr val="black"/>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646331"/>
          </a:xfrm>
          <a:prstGeom prst="rect">
            <a:avLst/>
          </a:prstGeom>
          <a:noFill/>
        </p:spPr>
        <p:txBody>
          <a:bodyPr wrap="square" rtlCol="0">
            <a:spAutoFit/>
          </a:bodyPr>
          <a:lstStyle/>
          <a:p>
            <a:pPr defTabSz="914400" eaLnBrk="1" hangingPunct="1">
              <a:lnSpc>
                <a:spcPct val="90000"/>
              </a:lnSpc>
            </a:pPr>
            <a:r>
              <a:rPr lang="es-MX" sz="4000" b="1" dirty="0">
                <a:solidFill>
                  <a:srgbClr val="002060"/>
                </a:solidFill>
                <a:latin typeface="Franklin Gothic Medium Cond" panose="020B0606030402020204" pitchFamily="34" charset="0"/>
                <a:ea typeface="+mj-ea"/>
                <a:cs typeface="+mj-cs"/>
              </a:rPr>
              <a:t>Expectativas de cooperación </a:t>
            </a:r>
            <a:r>
              <a:rPr lang="es-MX" sz="4000" b="1" dirty="0" smtClean="0">
                <a:solidFill>
                  <a:srgbClr val="002060"/>
                </a:solidFill>
                <a:latin typeface="Franklin Gothic Medium Cond" panose="020B0606030402020204" pitchFamily="34" charset="0"/>
                <a:ea typeface="+mj-ea"/>
                <a:cs typeface="+mj-cs"/>
              </a:rPr>
              <a:t>con </a:t>
            </a:r>
            <a:r>
              <a:rPr lang="es-MX" sz="4000" b="1" dirty="0" smtClean="0">
                <a:solidFill>
                  <a:srgbClr val="002060"/>
                </a:solidFill>
                <a:latin typeface="Franklin Gothic Medium Cond" panose="020B0606030402020204" pitchFamily="34" charset="0"/>
              </a:rPr>
              <a:t>Japón</a:t>
            </a:r>
            <a:endParaRPr lang="es-MX" sz="4000" b="1" dirty="0">
              <a:solidFill>
                <a:srgbClr val="002060"/>
              </a:solidFill>
              <a:latin typeface="Franklin Gothic Medium Cond" panose="020B0606030402020204" pitchFamily="34" charset="0"/>
              <a:ea typeface="+mj-ea"/>
              <a:cs typeface="+mj-cs"/>
            </a:endParaRPr>
          </a:p>
        </p:txBody>
      </p:sp>
      <p:sp>
        <p:nvSpPr>
          <p:cNvPr id="13" name="Rectángulo 12"/>
          <p:cNvSpPr/>
          <p:nvPr/>
        </p:nvSpPr>
        <p:spPr>
          <a:xfrm>
            <a:off x="507437" y="1020146"/>
            <a:ext cx="11338199" cy="4401205"/>
          </a:xfrm>
          <a:prstGeom prst="rect">
            <a:avLst/>
          </a:prstGeom>
        </p:spPr>
        <p:txBody>
          <a:bodyPr wrap="square">
            <a:spAutoFit/>
          </a:bodyPr>
          <a:lstStyle/>
          <a:p>
            <a:pPr>
              <a:buFont typeface="Wingdings" pitchFamily="2" charset="2"/>
              <a:buChar char="ü"/>
            </a:pPr>
            <a:endParaRPr lang="es-ES" sz="2000" dirty="0" smtClean="0">
              <a:latin typeface="+mn-lt"/>
            </a:endParaRPr>
          </a:p>
          <a:p>
            <a:pPr marL="285750" indent="-285750" algn="just">
              <a:buFont typeface="Wingdings" panose="05000000000000000000" pitchFamily="2" charset="2"/>
              <a:buChar char="ü"/>
            </a:pPr>
            <a:r>
              <a:rPr lang="es-MX" sz="2000" dirty="0" smtClean="0">
                <a:solidFill>
                  <a:prstClr val="black"/>
                </a:solidFill>
                <a:latin typeface="+mn-lt"/>
              </a:rPr>
              <a:t>Fortalecer las condiciones de acceso mutuo a los mercados entre Ecuador- Japón. Comité bilateral hispano-japonés con inclusión de pequeñas y medianas empresas. </a:t>
            </a:r>
          </a:p>
          <a:p>
            <a:pPr marL="285750" indent="-285750" algn="just">
              <a:buFont typeface="Wingdings" panose="05000000000000000000" pitchFamily="2" charset="2"/>
              <a:buChar char="ü"/>
            </a:pPr>
            <a:r>
              <a:rPr lang="es-EC" sz="2000" dirty="0" smtClean="0">
                <a:latin typeface="+mn-lt"/>
              </a:rPr>
              <a:t>Fortalecer a las PYMES área tecnológica y desarrollo infraestructural a  través del intercambio de conocimiento con empresas japonesas.</a:t>
            </a:r>
          </a:p>
          <a:p>
            <a:pPr>
              <a:buFont typeface="Wingdings" pitchFamily="2" charset="2"/>
              <a:buChar char="ü"/>
            </a:pPr>
            <a:r>
              <a:rPr lang="es-EC" sz="2000" dirty="0" smtClean="0">
                <a:latin typeface="+mn-lt"/>
              </a:rPr>
              <a:t>Facilitar el contacto entre MIPYMES del área agroindustrial y artesanal</a:t>
            </a:r>
          </a:p>
          <a:p>
            <a:pPr>
              <a:buFont typeface="Wingdings" pitchFamily="2" charset="2"/>
              <a:buChar char="ü"/>
            </a:pPr>
            <a:r>
              <a:rPr lang="es-EC" sz="2000" dirty="0" smtClean="0">
                <a:latin typeface="+mn-lt"/>
              </a:rPr>
              <a:t> Estructuración de un marco de apoyo para desarrollo de Mercados Regionales de Materias Primas</a:t>
            </a:r>
          </a:p>
          <a:p>
            <a:pPr>
              <a:buFont typeface="Wingdings" pitchFamily="2" charset="2"/>
              <a:buChar char="ü"/>
            </a:pPr>
            <a:r>
              <a:rPr lang="es-ES" sz="2000" dirty="0" smtClean="0">
                <a:latin typeface="+mn-lt"/>
              </a:rPr>
              <a:t>Cooperación técnica para modelos de Reciclaje, aprovechamiento y valorización de residuos como materia prima.</a:t>
            </a:r>
          </a:p>
          <a:p>
            <a:pPr>
              <a:buFont typeface="Wingdings" pitchFamily="2" charset="2"/>
              <a:buChar char="ü"/>
            </a:pPr>
            <a:r>
              <a:rPr lang="es-ES" sz="2000" dirty="0" smtClean="0">
                <a:latin typeface="+mn-lt"/>
              </a:rPr>
              <a:t>Apoyo y fortalecimiento de laboratorios en alimentos en campos especializados, ejemplo transgénicos, para nuestros laboratorios en el INEN</a:t>
            </a:r>
          </a:p>
          <a:p>
            <a:pPr>
              <a:buFont typeface="Wingdings" pitchFamily="2" charset="2"/>
              <a:buChar char="ü"/>
            </a:pPr>
            <a:r>
              <a:rPr lang="es-ES" sz="2000" dirty="0" smtClean="0">
                <a:latin typeface="+mn-lt"/>
              </a:rPr>
              <a:t>Apoyo y fortalecimiento de laboratorios en sector automotriz en ensayos para RTE 034</a:t>
            </a:r>
          </a:p>
          <a:p>
            <a:pPr>
              <a:buFont typeface="Wingdings" pitchFamily="2" charset="2"/>
              <a:buChar char="ü"/>
            </a:pPr>
            <a:r>
              <a:rPr lang="es-ES" sz="2000" dirty="0" smtClean="0">
                <a:latin typeface="+mn-lt"/>
              </a:rPr>
              <a:t>Apoyo y fortalecimiento de laboratorios en sector cerámica</a:t>
            </a:r>
            <a:endParaRPr lang="es-EC" sz="2000" dirty="0" smtClean="0">
              <a:latin typeface="+mn-lt"/>
            </a:endParaRPr>
          </a:p>
          <a:p>
            <a:pPr marL="285750" indent="-285750" algn="just">
              <a:buFont typeface="Wingdings" panose="05000000000000000000" pitchFamily="2" charset="2"/>
              <a:buChar char="ü"/>
            </a:pPr>
            <a:endParaRPr lang="es-EC" sz="2000" dirty="0">
              <a:latin typeface="+mn-lt"/>
            </a:endParaRPr>
          </a:p>
        </p:txBody>
      </p:sp>
      <p:sp>
        <p:nvSpPr>
          <p:cNvPr id="14" name="13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28</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646331"/>
          </a:xfrm>
          <a:prstGeom prst="rect">
            <a:avLst/>
          </a:prstGeom>
          <a:noFill/>
        </p:spPr>
        <p:txBody>
          <a:bodyPr wrap="square" rtlCol="0">
            <a:spAutoFit/>
          </a:bodyPr>
          <a:lstStyle/>
          <a:p>
            <a:pPr defTabSz="914400" eaLnBrk="1" hangingPunct="1">
              <a:lnSpc>
                <a:spcPct val="90000"/>
              </a:lnSpc>
            </a:pPr>
            <a:r>
              <a:rPr lang="es-MX" sz="4000" b="1" dirty="0">
                <a:solidFill>
                  <a:srgbClr val="002060"/>
                </a:solidFill>
                <a:latin typeface="Franklin Gothic Medium Cond" panose="020B0606030402020204" pitchFamily="34" charset="0"/>
                <a:ea typeface="+mj-ea"/>
                <a:cs typeface="+mj-cs"/>
              </a:rPr>
              <a:t>Expectativas de cooperación </a:t>
            </a:r>
            <a:r>
              <a:rPr lang="es-MX" sz="4000" b="1" dirty="0" smtClean="0">
                <a:solidFill>
                  <a:srgbClr val="002060"/>
                </a:solidFill>
                <a:latin typeface="Franklin Gothic Medium Cond" panose="020B0606030402020204" pitchFamily="34" charset="0"/>
                <a:ea typeface="+mj-ea"/>
                <a:cs typeface="+mj-cs"/>
              </a:rPr>
              <a:t>con </a:t>
            </a:r>
            <a:r>
              <a:rPr lang="es-MX" sz="4000" b="1" dirty="0" smtClean="0">
                <a:solidFill>
                  <a:srgbClr val="002060"/>
                </a:solidFill>
                <a:latin typeface="Franklin Gothic Medium Cond" panose="020B0606030402020204" pitchFamily="34" charset="0"/>
              </a:rPr>
              <a:t>Japón</a:t>
            </a:r>
            <a:endParaRPr lang="es-MX" sz="4000" b="1" dirty="0">
              <a:solidFill>
                <a:srgbClr val="002060"/>
              </a:solidFill>
              <a:latin typeface="Franklin Gothic Medium Cond" panose="020B0606030402020204" pitchFamily="34" charset="0"/>
              <a:ea typeface="+mj-ea"/>
              <a:cs typeface="+mj-cs"/>
            </a:endParaRPr>
          </a:p>
        </p:txBody>
      </p:sp>
      <p:sp>
        <p:nvSpPr>
          <p:cNvPr id="13" name="Rectángulo 12"/>
          <p:cNvSpPr/>
          <p:nvPr/>
        </p:nvSpPr>
        <p:spPr>
          <a:xfrm>
            <a:off x="595745" y="931795"/>
            <a:ext cx="11074963" cy="5355312"/>
          </a:xfrm>
          <a:prstGeom prst="rect">
            <a:avLst/>
          </a:prstGeom>
        </p:spPr>
        <p:txBody>
          <a:bodyPr wrap="square">
            <a:spAutoFit/>
          </a:bodyPr>
          <a:lstStyle/>
          <a:p>
            <a:r>
              <a:rPr lang="es-EC" sz="2800" b="1" dirty="0" smtClean="0">
                <a:latin typeface="+mn-lt"/>
              </a:rPr>
              <a:t>Agencia de Cooperación Internacional del Japón (JICA)</a:t>
            </a:r>
            <a:r>
              <a:rPr lang="es-EC" sz="2800" dirty="0" smtClean="0">
                <a:latin typeface="+mn-lt"/>
              </a:rPr>
              <a:t/>
            </a:r>
            <a:br>
              <a:rPr lang="es-EC" sz="2800" dirty="0" smtClean="0">
                <a:latin typeface="+mn-lt"/>
              </a:rPr>
            </a:br>
            <a:r>
              <a:rPr lang="es-EC" sz="2800" dirty="0" smtClean="0">
                <a:latin typeface="+mn-lt"/>
              </a:rPr>
              <a:t/>
            </a:r>
            <a:br>
              <a:rPr lang="es-EC" sz="2800" dirty="0" smtClean="0">
                <a:latin typeface="+mn-lt"/>
              </a:rPr>
            </a:br>
            <a:r>
              <a:rPr lang="es-EC" sz="2200" dirty="0" smtClean="0">
                <a:latin typeface="+mn-lt"/>
              </a:rPr>
              <a:t>Asistencia técnica para el fortalecimiento del marco normativo y gestión de </a:t>
            </a:r>
            <a:r>
              <a:rPr lang="es-EC" sz="2200" dirty="0" err="1" smtClean="0">
                <a:latin typeface="+mn-lt"/>
              </a:rPr>
              <a:t>ZEDEs</a:t>
            </a:r>
            <a:r>
              <a:rPr lang="es-EC" sz="2200" dirty="0" smtClean="0">
                <a:latin typeface="+mn-lt"/>
              </a:rPr>
              <a:t>, con la cual se mejore su funcionamiento, operatividad y atracción de inversión extranjera; y a su vez permita obtener condiciones favorables de acceso en el mercado internacional. Brindar impulso a los encadenamientos con industria local y regional.</a:t>
            </a:r>
          </a:p>
          <a:p>
            <a:endParaRPr lang="es-EC" sz="2200" dirty="0" smtClean="0">
              <a:latin typeface="+mn-lt"/>
            </a:endParaRPr>
          </a:p>
          <a:p>
            <a:pPr>
              <a:buFont typeface="Wingdings" pitchFamily="2" charset="2"/>
              <a:buChar char="ü"/>
            </a:pPr>
            <a:r>
              <a:rPr lang="es-EC" sz="2200" dirty="0" smtClean="0">
                <a:latin typeface="+mn-lt"/>
              </a:rPr>
              <a:t>Becas para funcionarios ecuatorianos en Japón y en terceros países.</a:t>
            </a:r>
          </a:p>
          <a:p>
            <a:pPr>
              <a:buFont typeface="Wingdings" pitchFamily="2" charset="2"/>
              <a:buChar char="ü"/>
            </a:pPr>
            <a:r>
              <a:rPr lang="es-EC" sz="2200" dirty="0" smtClean="0">
                <a:latin typeface="+mn-lt"/>
              </a:rPr>
              <a:t>Trabajo conjunto de Expertos japoneses en Ecuador con funcionarios del MIPRO.</a:t>
            </a:r>
            <a:br>
              <a:rPr lang="es-EC" sz="2200" dirty="0" smtClean="0">
                <a:latin typeface="+mn-lt"/>
              </a:rPr>
            </a:br>
            <a:r>
              <a:rPr lang="es-EC" sz="2200" dirty="0" smtClean="0">
                <a:latin typeface="+mn-lt"/>
              </a:rPr>
              <a:t>Después de la aprobado por parte de Japón, el proyecto operará a partir del tercer trimestre de 2019.</a:t>
            </a:r>
          </a:p>
          <a:p>
            <a:pPr marL="285750" indent="-285750" algn="just">
              <a:buFont typeface="Wingdings" panose="05000000000000000000" pitchFamily="2" charset="2"/>
              <a:buChar char="ü"/>
            </a:pPr>
            <a:r>
              <a:rPr lang="es-ES_tradnl" sz="2200" dirty="0" smtClean="0">
                <a:latin typeface="+mn-lt"/>
              </a:rPr>
              <a:t>Buenas Prácticas y lecciones en temas de cultura de innovación de los clústeres de </a:t>
            </a:r>
            <a:r>
              <a:rPr lang="es-ES_tradnl" sz="2200" dirty="0" err="1" smtClean="0">
                <a:latin typeface="+mn-lt"/>
              </a:rPr>
              <a:t>I+D+i</a:t>
            </a:r>
            <a:r>
              <a:rPr lang="es-ES_tradnl" sz="2200" dirty="0" smtClean="0">
                <a:latin typeface="+mn-lt"/>
              </a:rPr>
              <a:t>.</a:t>
            </a:r>
          </a:p>
          <a:p>
            <a:pPr marL="285750" indent="-285750" algn="just">
              <a:buFont typeface="Wingdings" panose="05000000000000000000" pitchFamily="2" charset="2"/>
              <a:buChar char="ü"/>
            </a:pPr>
            <a:r>
              <a:rPr lang="es-EC" sz="2200" dirty="0" smtClean="0">
                <a:latin typeface="+mn-lt"/>
              </a:rPr>
              <a:t>Asistencia técnica para el desarrollo de un Sistema de Información (Inteligencia de Negocios) para el desarrollo industrial.</a:t>
            </a:r>
          </a:p>
          <a:p>
            <a:endParaRPr lang="es-EC" sz="2200"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29</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235526" y="-13923"/>
            <a:ext cx="10681855" cy="1144929"/>
          </a:xfrm>
          <a:prstGeom prst="rect">
            <a:avLst/>
          </a:prstGeom>
          <a:noFill/>
        </p:spPr>
        <p:txBody>
          <a:bodyPr wrap="square" rtlCol="0">
            <a:spAutoFit/>
          </a:bodyPr>
          <a:lstStyle/>
          <a:p>
            <a:r>
              <a:rPr lang="es-MX" sz="4000" b="1" dirty="0" smtClean="0">
                <a:solidFill>
                  <a:srgbClr val="002060"/>
                </a:solidFill>
                <a:latin typeface="Franklin Gothic Medium Cond" panose="020B0606030402020204" pitchFamily="34" charset="0"/>
                <a:ea typeface="+mj-ea"/>
                <a:cs typeface="+mj-cs"/>
              </a:rPr>
              <a:t>Japón</a:t>
            </a:r>
            <a:br>
              <a:rPr lang="es-MX" sz="4000" b="1" dirty="0" smtClean="0">
                <a:solidFill>
                  <a:srgbClr val="002060"/>
                </a:solidFill>
                <a:latin typeface="Franklin Gothic Medium Cond" panose="020B0606030402020204" pitchFamily="34" charset="0"/>
                <a:ea typeface="+mj-ea"/>
                <a:cs typeface="+mj-cs"/>
              </a:rPr>
            </a:br>
            <a:r>
              <a:rPr lang="es-EC" sz="3600" b="1" dirty="0" smtClean="0">
                <a:solidFill>
                  <a:srgbClr val="002060"/>
                </a:solidFill>
                <a:latin typeface="Franklin Gothic Medium Cond" panose="020B0606030402020204" pitchFamily="34" charset="0"/>
              </a:rPr>
              <a:t>Protocolo de negocios</a:t>
            </a:r>
            <a:endParaRPr lang="es-MX" sz="3600" b="1" dirty="0">
              <a:solidFill>
                <a:srgbClr val="002060"/>
              </a:solidFill>
              <a:latin typeface="Franklin Gothic Medium Cond" panose="020B0606030402020204" pitchFamily="34" charset="0"/>
            </a:endParaRPr>
          </a:p>
        </p:txBody>
      </p:sp>
      <p:sp>
        <p:nvSpPr>
          <p:cNvPr id="13" name="Rectángulo 12"/>
          <p:cNvSpPr/>
          <p:nvPr/>
        </p:nvSpPr>
        <p:spPr>
          <a:xfrm>
            <a:off x="235527" y="1056288"/>
            <a:ext cx="11582400" cy="5632311"/>
          </a:xfrm>
          <a:prstGeom prst="rect">
            <a:avLst/>
          </a:prstGeom>
        </p:spPr>
        <p:txBody>
          <a:bodyPr wrap="square">
            <a:spAutoFit/>
          </a:bodyPr>
          <a:lstStyle/>
          <a:p>
            <a:r>
              <a:rPr lang="es-EC" sz="2400" dirty="0" smtClean="0">
                <a:latin typeface="+mn-lt"/>
              </a:rPr>
              <a:t>La monarquía japonesa es la </a:t>
            </a:r>
            <a:r>
              <a:rPr lang="es-EC" sz="2400" b="1" dirty="0" smtClean="0">
                <a:latin typeface="+mn-lt"/>
              </a:rPr>
              <a:t>más antigua del mundo</a:t>
            </a:r>
            <a:r>
              <a:rPr lang="es-EC" sz="2400" dirty="0" smtClean="0">
                <a:latin typeface="+mn-lt"/>
              </a:rPr>
              <a:t> (data del año 660 A.C).</a:t>
            </a:r>
          </a:p>
          <a:p>
            <a:pPr>
              <a:buFont typeface="Wingdings" pitchFamily="2" charset="2"/>
              <a:buChar char="ü"/>
            </a:pPr>
            <a:endParaRPr lang="es-EC" sz="2400" dirty="0" smtClean="0">
              <a:latin typeface="+mn-lt"/>
            </a:endParaRPr>
          </a:p>
          <a:p>
            <a:pPr>
              <a:buFont typeface="Wingdings" pitchFamily="2" charset="2"/>
              <a:buChar char="ü"/>
            </a:pPr>
            <a:r>
              <a:rPr lang="es-EC" sz="2400" dirty="0" smtClean="0">
                <a:latin typeface="+mn-lt"/>
              </a:rPr>
              <a:t>Los japoneses tienen unos </a:t>
            </a:r>
            <a:r>
              <a:rPr lang="es-EC" sz="2400" b="1" dirty="0" smtClean="0">
                <a:latin typeface="+mn-lt"/>
              </a:rPr>
              <a:t>usos y costumbres muy rígidas</a:t>
            </a:r>
            <a:r>
              <a:rPr lang="es-EC" sz="2400" dirty="0" smtClean="0">
                <a:latin typeface="+mn-lt"/>
              </a:rPr>
              <a:t> y es posiblemente, la cultura más protocolaria del mundo.</a:t>
            </a:r>
          </a:p>
          <a:p>
            <a:pPr>
              <a:buFont typeface="Wingdings" pitchFamily="2" charset="2"/>
              <a:buChar char="ü"/>
            </a:pPr>
            <a:endParaRPr lang="es-EC" sz="2400" dirty="0" smtClean="0">
              <a:latin typeface="+mn-lt"/>
            </a:endParaRPr>
          </a:p>
          <a:p>
            <a:pPr>
              <a:buFont typeface="Wingdings" pitchFamily="2" charset="2"/>
              <a:buChar char="ü"/>
            </a:pPr>
            <a:r>
              <a:rPr lang="es-EC" sz="2400" dirty="0" smtClean="0">
                <a:latin typeface="+mn-lt"/>
              </a:rPr>
              <a:t>El trato es </a:t>
            </a:r>
            <a:r>
              <a:rPr lang="es-EC" sz="2400" b="1" dirty="0" smtClean="0">
                <a:latin typeface="+mn-lt"/>
              </a:rPr>
              <a:t>muy formal</a:t>
            </a:r>
            <a:r>
              <a:rPr lang="es-EC" sz="2400" dirty="0" smtClean="0">
                <a:latin typeface="+mn-lt"/>
              </a:rPr>
              <a:t>. Se llama a las personas por su apellido, precedido de Mr. o Mrs. Cuando ya se conoce a la persona se puede utilizar el sufijo </a:t>
            </a:r>
            <a:r>
              <a:rPr lang="es-EC" sz="2400" i="1" dirty="0" smtClean="0">
                <a:latin typeface="+mn-lt"/>
              </a:rPr>
              <a:t>san </a:t>
            </a:r>
            <a:r>
              <a:rPr lang="es-EC" sz="2400" dirty="0" smtClean="0">
                <a:latin typeface="+mn-lt"/>
              </a:rPr>
              <a:t>–significa Señor- después del apellido. Por ejemplo </a:t>
            </a:r>
            <a:r>
              <a:rPr lang="es-EC" sz="2400" dirty="0" err="1" smtClean="0">
                <a:latin typeface="+mn-lt"/>
              </a:rPr>
              <a:t>Obuchi</a:t>
            </a:r>
            <a:r>
              <a:rPr lang="es-EC" sz="2400" dirty="0" smtClean="0">
                <a:latin typeface="+mn-lt"/>
              </a:rPr>
              <a:t>-san (</a:t>
            </a:r>
            <a:r>
              <a:rPr lang="es-EC" sz="2400" dirty="0" err="1" smtClean="0">
                <a:latin typeface="+mn-lt"/>
              </a:rPr>
              <a:t>Mr.Obuchi</a:t>
            </a:r>
            <a:r>
              <a:rPr lang="es-EC" sz="2400" dirty="0" smtClean="0">
                <a:latin typeface="+mn-lt"/>
              </a:rPr>
              <a:t>). Nunca se deben usar nombres propios.</a:t>
            </a:r>
          </a:p>
          <a:p>
            <a:pPr>
              <a:buFont typeface="Wingdings" pitchFamily="2" charset="2"/>
              <a:buChar char="ü"/>
            </a:pPr>
            <a:endParaRPr lang="es-EC" sz="2400" dirty="0" smtClean="0">
              <a:latin typeface="+mn-lt"/>
            </a:endParaRPr>
          </a:p>
          <a:p>
            <a:pPr>
              <a:buFont typeface="Wingdings" pitchFamily="2" charset="2"/>
              <a:buChar char="ü"/>
            </a:pPr>
            <a:r>
              <a:rPr lang="es-EC" sz="2400" dirty="0" smtClean="0">
                <a:latin typeface="+mn-lt"/>
              </a:rPr>
              <a:t>Las </a:t>
            </a:r>
            <a:r>
              <a:rPr lang="es-EC" sz="2400" b="1" dirty="0" smtClean="0">
                <a:latin typeface="+mn-lt"/>
              </a:rPr>
              <a:t>tarjetas profesionales</a:t>
            </a:r>
            <a:r>
              <a:rPr lang="es-EC" sz="2400" dirty="0" smtClean="0">
                <a:latin typeface="+mn-lt"/>
              </a:rPr>
              <a:t> (</a:t>
            </a:r>
            <a:r>
              <a:rPr lang="es-EC" sz="2400" i="1" dirty="0" err="1" smtClean="0">
                <a:latin typeface="+mn-lt"/>
              </a:rPr>
              <a:t>meishi</a:t>
            </a:r>
            <a:r>
              <a:rPr lang="es-EC" sz="2400" dirty="0" smtClean="0">
                <a:latin typeface="+mn-lt"/>
              </a:rPr>
              <a:t>) son un elemento fundamental. Para entregarlas hay que usar las dos manos, de tal forma que cada pulgar sostenga una esquina de la tarjeta. No se debe hacer ninguna anotación en ellas.</a:t>
            </a:r>
          </a:p>
          <a:p>
            <a:pPr>
              <a:buFont typeface="Wingdings" pitchFamily="2" charset="2"/>
              <a:buChar char="ü"/>
            </a:pPr>
            <a:endParaRPr lang="es-EC" sz="2400" dirty="0" smtClean="0">
              <a:latin typeface="+mn-lt"/>
            </a:endParaRPr>
          </a:p>
          <a:p>
            <a:pPr>
              <a:buFont typeface="Wingdings" pitchFamily="2" charset="2"/>
              <a:buChar char="ü"/>
            </a:pPr>
            <a:r>
              <a:rPr lang="es-MX" sz="2400" dirty="0" smtClean="0">
                <a:latin typeface="+mn-lt"/>
              </a:rPr>
              <a:t>El saludo debe consistir en una inclinación de cabeza. Mayor inclinación debe existir cuando la persona a la que se saluda es más importante.</a:t>
            </a:r>
            <a:endParaRPr lang="es-EC" sz="2400"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3</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646331"/>
          </a:xfrm>
          <a:prstGeom prst="rect">
            <a:avLst/>
          </a:prstGeom>
          <a:noFill/>
        </p:spPr>
        <p:txBody>
          <a:bodyPr wrap="square" rtlCol="0">
            <a:spAutoFit/>
          </a:bodyPr>
          <a:lstStyle/>
          <a:p>
            <a:pPr defTabSz="914400" eaLnBrk="1" hangingPunct="1">
              <a:lnSpc>
                <a:spcPct val="90000"/>
              </a:lnSpc>
            </a:pPr>
            <a:r>
              <a:rPr lang="es-MX" sz="4000" b="1" dirty="0">
                <a:solidFill>
                  <a:srgbClr val="002060"/>
                </a:solidFill>
                <a:latin typeface="Franklin Gothic Medium Cond" panose="020B0606030402020204" pitchFamily="34" charset="0"/>
                <a:ea typeface="+mj-ea"/>
                <a:cs typeface="+mj-cs"/>
              </a:rPr>
              <a:t>Expectativas de cooperación </a:t>
            </a:r>
            <a:r>
              <a:rPr lang="es-MX" sz="4000" b="1" dirty="0" smtClean="0">
                <a:solidFill>
                  <a:srgbClr val="002060"/>
                </a:solidFill>
                <a:latin typeface="Franklin Gothic Medium Cond" panose="020B0606030402020204" pitchFamily="34" charset="0"/>
                <a:ea typeface="+mj-ea"/>
                <a:cs typeface="+mj-cs"/>
              </a:rPr>
              <a:t>con </a:t>
            </a:r>
            <a:r>
              <a:rPr lang="es-MX" sz="4000" b="1" dirty="0" smtClean="0">
                <a:solidFill>
                  <a:srgbClr val="002060"/>
                </a:solidFill>
                <a:latin typeface="Franklin Gothic Medium Cond" panose="020B0606030402020204" pitchFamily="34" charset="0"/>
              </a:rPr>
              <a:t>Japón</a:t>
            </a:r>
            <a:endParaRPr lang="es-MX" sz="4000" b="1" dirty="0">
              <a:solidFill>
                <a:srgbClr val="002060"/>
              </a:solidFill>
              <a:latin typeface="Franklin Gothic Medium Cond" panose="020B0606030402020204" pitchFamily="34" charset="0"/>
              <a:ea typeface="+mj-ea"/>
              <a:cs typeface="+mj-cs"/>
            </a:endParaRPr>
          </a:p>
        </p:txBody>
      </p:sp>
      <p:sp>
        <p:nvSpPr>
          <p:cNvPr id="13" name="Rectángulo 12"/>
          <p:cNvSpPr/>
          <p:nvPr/>
        </p:nvSpPr>
        <p:spPr>
          <a:xfrm>
            <a:off x="507437" y="1020146"/>
            <a:ext cx="11130381" cy="5601533"/>
          </a:xfrm>
          <a:prstGeom prst="rect">
            <a:avLst/>
          </a:prstGeom>
        </p:spPr>
        <p:txBody>
          <a:bodyPr wrap="square">
            <a:spAutoFit/>
          </a:bodyPr>
          <a:lstStyle/>
          <a:p>
            <a:pPr marL="285750" indent="-285750" algn="just">
              <a:buFont typeface="Wingdings" panose="05000000000000000000" pitchFamily="2" charset="2"/>
              <a:buChar char="ü"/>
            </a:pPr>
            <a:r>
              <a:rPr lang="es-EC" sz="2200" dirty="0" smtClean="0">
                <a:latin typeface="+mn-lt"/>
              </a:rPr>
              <a:t>Asistencia técnica para transferencia de tecnología y fortalecimiento del talento humano, en los sectores priorizados: i) metalmecánico carrocero, </a:t>
            </a:r>
            <a:r>
              <a:rPr lang="es-EC" sz="2200" dirty="0" err="1" smtClean="0">
                <a:latin typeface="+mn-lt"/>
              </a:rPr>
              <a:t>ii</a:t>
            </a:r>
            <a:r>
              <a:rPr lang="es-EC" sz="2200" dirty="0" smtClean="0">
                <a:latin typeface="+mn-lt"/>
              </a:rPr>
              <a:t>) madera y muebles, </a:t>
            </a:r>
            <a:r>
              <a:rPr lang="es-EC" sz="2200" dirty="0" err="1" smtClean="0">
                <a:latin typeface="+mn-lt"/>
              </a:rPr>
              <a:t>iii</a:t>
            </a:r>
            <a:r>
              <a:rPr lang="es-EC" sz="2200" dirty="0" smtClean="0">
                <a:latin typeface="+mn-lt"/>
              </a:rPr>
              <a:t>) textil y </a:t>
            </a:r>
            <a:r>
              <a:rPr lang="es-EC" sz="2200" dirty="0" err="1" smtClean="0">
                <a:latin typeface="+mn-lt"/>
              </a:rPr>
              <a:t>iv</a:t>
            </a:r>
            <a:r>
              <a:rPr lang="es-EC" sz="2200" dirty="0" smtClean="0">
                <a:latin typeface="+mn-lt"/>
              </a:rPr>
              <a:t>) cuero y calzado. Habilidades de manejo financiero, procesos de Innovación (TIC, software), encadenamientos Productivos y Comerciales.</a:t>
            </a:r>
          </a:p>
          <a:p>
            <a:pPr marL="285750" indent="-285750" algn="just">
              <a:buFont typeface="Wingdings" panose="05000000000000000000" pitchFamily="2" charset="2"/>
              <a:buChar char="ü"/>
            </a:pPr>
            <a:r>
              <a:rPr lang="es-EC" sz="2200" dirty="0" smtClean="0">
                <a:latin typeface="+mn-lt"/>
              </a:rPr>
              <a:t>Cooperación para el desarrollo de un sistema de innovación agroindustrial que fortalezca el tejido productivo a través del uso de nuevas tecnologías, reducción de costo diversificación de la oferta productiva con alto valor agregado, el desarrollo de capacidades técnicas, el </a:t>
            </a:r>
            <a:r>
              <a:rPr lang="es-EC" sz="2200" i="1" dirty="0" smtClean="0">
                <a:latin typeface="+mn-lt"/>
              </a:rPr>
              <a:t>e-</a:t>
            </a:r>
            <a:r>
              <a:rPr lang="es-EC" sz="2200" i="1" dirty="0" err="1" smtClean="0">
                <a:latin typeface="+mn-lt"/>
              </a:rPr>
              <a:t>commerce</a:t>
            </a:r>
            <a:r>
              <a:rPr lang="es-EC" sz="2200" dirty="0" smtClean="0">
                <a:latin typeface="+mn-lt"/>
              </a:rPr>
              <a:t>, la logística, entre otras estrategias, con un claro enfoque hacia los mercados de demanda creciente y nichos de mercado.</a:t>
            </a:r>
          </a:p>
          <a:p>
            <a:pPr marL="285750" indent="-285750" algn="just">
              <a:buFont typeface="Wingdings" panose="05000000000000000000" pitchFamily="2" charset="2"/>
              <a:buChar char="ü"/>
            </a:pPr>
            <a:r>
              <a:rPr lang="es-EC" sz="2200" dirty="0" smtClean="0">
                <a:latin typeface="+mn-lt"/>
              </a:rPr>
              <a:t>Programa de becas profesionales en carreras relacionadas con el procesamiento y desarrollo de alimentos, y la logística para su comercialización, a tercer nivel, cuarto nivel y doctorado; becas para cursos de especialización en temas específicos como </a:t>
            </a:r>
            <a:r>
              <a:rPr lang="es-EC" sz="2200" dirty="0" err="1" smtClean="0">
                <a:latin typeface="+mn-lt"/>
              </a:rPr>
              <a:t>catación</a:t>
            </a:r>
            <a:r>
              <a:rPr lang="es-EC" sz="2200" dirty="0" smtClean="0">
                <a:latin typeface="+mn-lt"/>
              </a:rPr>
              <a:t>, confitería, regulación en alimentos frescos y procesados.</a:t>
            </a:r>
          </a:p>
          <a:p>
            <a:pPr marL="285750" indent="-285750" algn="just">
              <a:buFont typeface="Wingdings" panose="05000000000000000000" pitchFamily="2" charset="2"/>
              <a:buChar char="ü"/>
            </a:pPr>
            <a:r>
              <a:rPr lang="es-EC" sz="2200" dirty="0" smtClean="0">
                <a:latin typeface="+mn-lt"/>
              </a:rPr>
              <a:t>Cooperación técnica para implementar tecnología e innovación para producción de variedades de caña con altos rendimientos para producción de etanol y transferencia tecnológica para destilería</a:t>
            </a:r>
          </a:p>
        </p:txBody>
      </p:sp>
      <p:sp>
        <p:nvSpPr>
          <p:cNvPr id="14" name="13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30</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646331"/>
          </a:xfrm>
          <a:prstGeom prst="rect">
            <a:avLst/>
          </a:prstGeom>
          <a:noFill/>
        </p:spPr>
        <p:txBody>
          <a:bodyPr wrap="square" rtlCol="0">
            <a:spAutoFit/>
          </a:bodyPr>
          <a:lstStyle/>
          <a:p>
            <a:pPr defTabSz="914400" eaLnBrk="1" hangingPunct="1">
              <a:lnSpc>
                <a:spcPct val="90000"/>
              </a:lnSpc>
            </a:pPr>
            <a:r>
              <a:rPr lang="es-MX" sz="4000" b="1" dirty="0">
                <a:solidFill>
                  <a:srgbClr val="002060"/>
                </a:solidFill>
                <a:latin typeface="Franklin Gothic Medium Cond" panose="020B0606030402020204" pitchFamily="34" charset="0"/>
                <a:ea typeface="+mj-ea"/>
                <a:cs typeface="+mj-cs"/>
              </a:rPr>
              <a:t>Expectativas de cooperación </a:t>
            </a:r>
            <a:r>
              <a:rPr lang="es-MX" sz="4000" b="1" dirty="0" smtClean="0">
                <a:solidFill>
                  <a:srgbClr val="002060"/>
                </a:solidFill>
                <a:latin typeface="Franklin Gothic Medium Cond" panose="020B0606030402020204" pitchFamily="34" charset="0"/>
                <a:ea typeface="+mj-ea"/>
                <a:cs typeface="+mj-cs"/>
              </a:rPr>
              <a:t>con </a:t>
            </a:r>
            <a:r>
              <a:rPr lang="es-MX" sz="4000" b="1" dirty="0" smtClean="0">
                <a:solidFill>
                  <a:srgbClr val="002060"/>
                </a:solidFill>
                <a:latin typeface="Franklin Gothic Medium Cond" panose="020B0606030402020204" pitchFamily="34" charset="0"/>
              </a:rPr>
              <a:t>Japón</a:t>
            </a:r>
            <a:endParaRPr lang="es-MX" sz="4000" b="1" dirty="0">
              <a:solidFill>
                <a:srgbClr val="002060"/>
              </a:solidFill>
              <a:latin typeface="Franklin Gothic Medium Cond" panose="020B0606030402020204" pitchFamily="34" charset="0"/>
              <a:ea typeface="+mj-ea"/>
              <a:cs typeface="+mj-cs"/>
            </a:endParaRPr>
          </a:p>
        </p:txBody>
      </p:sp>
      <p:sp>
        <p:nvSpPr>
          <p:cNvPr id="13" name="Rectángulo 12"/>
          <p:cNvSpPr/>
          <p:nvPr/>
        </p:nvSpPr>
        <p:spPr>
          <a:xfrm>
            <a:off x="507437" y="1020146"/>
            <a:ext cx="11033399" cy="4093428"/>
          </a:xfrm>
          <a:prstGeom prst="rect">
            <a:avLst/>
          </a:prstGeom>
        </p:spPr>
        <p:txBody>
          <a:bodyPr wrap="square">
            <a:spAutoFit/>
          </a:bodyPr>
          <a:lstStyle/>
          <a:p>
            <a:pPr marL="285750" indent="-285750" algn="just">
              <a:buFont typeface="Wingdings" panose="05000000000000000000" pitchFamily="2" charset="2"/>
              <a:buChar char="ü"/>
            </a:pPr>
            <a:r>
              <a:rPr lang="es-EC" sz="2000" dirty="0" smtClean="0">
                <a:latin typeface="+mn-lt"/>
              </a:rPr>
              <a:t>Cooperación técnica para el diseño de modelo de gestión y funcionamiento de parques agroindustriales</a:t>
            </a:r>
            <a:endParaRPr lang="es-EC" sz="2000" dirty="0" smtClean="0">
              <a:solidFill>
                <a:prstClr val="black"/>
              </a:solidFill>
              <a:latin typeface="+mn-lt"/>
            </a:endParaRPr>
          </a:p>
          <a:p>
            <a:pPr lvl="0">
              <a:buFont typeface="Wingdings" pitchFamily="2" charset="2"/>
              <a:buChar char="ü"/>
            </a:pPr>
            <a:r>
              <a:rPr lang="es-EC" sz="2000" dirty="0" smtClean="0">
                <a:latin typeface="+mn-lt"/>
              </a:rPr>
              <a:t>Cooperación técnica para la adecuación, adaptación y actualización de normativa que sea aplicable a Polos de Desarrollo, Parques industriales y Zonas Especiales de Desarrollo Económico.</a:t>
            </a:r>
          </a:p>
          <a:p>
            <a:pPr lvl="0">
              <a:buFont typeface="Wingdings" pitchFamily="2" charset="2"/>
              <a:buChar char="ü"/>
            </a:pPr>
            <a:r>
              <a:rPr lang="es-EC" sz="2000" dirty="0" smtClean="0">
                <a:latin typeface="+mn-lt"/>
              </a:rPr>
              <a:t>Propiciar acuerdos de cooperación técnica y comercial para que los administradores y operadores de zonas francas, ZEDE y plataformas logísticas puedan mantener una interconexión de información y documentación de respaldo con otras áreas delimitadas (SEZ </a:t>
            </a:r>
            <a:r>
              <a:rPr lang="es-EC" sz="2000" dirty="0" err="1" smtClean="0">
                <a:latin typeface="+mn-lt"/>
              </a:rPr>
              <a:t>Special</a:t>
            </a:r>
            <a:r>
              <a:rPr lang="es-EC" sz="2000" dirty="0" smtClean="0">
                <a:latin typeface="+mn-lt"/>
              </a:rPr>
              <a:t> </a:t>
            </a:r>
            <a:r>
              <a:rPr lang="es-EC" sz="2000" dirty="0" err="1" smtClean="0">
                <a:latin typeface="+mn-lt"/>
              </a:rPr>
              <a:t>Economic</a:t>
            </a:r>
            <a:r>
              <a:rPr lang="es-EC" sz="2000" dirty="0" smtClean="0">
                <a:latin typeface="+mn-lt"/>
              </a:rPr>
              <a:t> </a:t>
            </a:r>
            <a:r>
              <a:rPr lang="es-EC" sz="2000" dirty="0" err="1" smtClean="0">
                <a:latin typeface="+mn-lt"/>
              </a:rPr>
              <a:t>Zones</a:t>
            </a:r>
            <a:r>
              <a:rPr lang="es-EC" sz="2000" dirty="0" smtClean="0">
                <a:latin typeface="+mn-lt"/>
              </a:rPr>
              <a:t>) de comercio exterior en países con experticia en el tema. </a:t>
            </a:r>
          </a:p>
          <a:p>
            <a:pPr>
              <a:buFont typeface="Wingdings" pitchFamily="2" charset="2"/>
              <a:buChar char="ü"/>
            </a:pPr>
            <a:r>
              <a:rPr lang="es-EC" sz="2000" dirty="0" smtClean="0">
                <a:latin typeface="+mn-lt"/>
              </a:rPr>
              <a:t>En transporte, Crear sistemas prácticos para el monitoreo y seguimiento de cargas físicas y corresponsabilidad internacional de los mismos.</a:t>
            </a:r>
          </a:p>
          <a:p>
            <a:pPr>
              <a:buFont typeface="Wingdings" pitchFamily="2" charset="2"/>
              <a:buChar char="ü"/>
            </a:pPr>
            <a:r>
              <a:rPr lang="es-EC" sz="2000" dirty="0" smtClean="0">
                <a:latin typeface="+mn-lt"/>
              </a:rPr>
              <a:t>En Propiedad Intelectual.- Generación de convenios y capacitación de conocimiento sobre buenas prácticas que deban aplicarse para ZEDE de tipología tecnológica, a través de las cuales se pueda garantizar derechos de propiedad intelectual, así como el fomento de la investigación e innovación.</a:t>
            </a:r>
            <a:endParaRPr lang="es-EC" sz="2000" dirty="0">
              <a:latin typeface="+mn-lt"/>
            </a:endParaRPr>
          </a:p>
        </p:txBody>
      </p:sp>
      <p:sp>
        <p:nvSpPr>
          <p:cNvPr id="14" name="13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31</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1200329"/>
          </a:xfrm>
          <a:prstGeom prst="rect">
            <a:avLst/>
          </a:prstGeom>
          <a:noFill/>
        </p:spPr>
        <p:txBody>
          <a:bodyPr wrap="square" rtlCol="0">
            <a:spAutoFit/>
          </a:bodyPr>
          <a:lstStyle/>
          <a:p>
            <a:pPr defTabSz="914400" eaLnBrk="1" hangingPunct="1">
              <a:lnSpc>
                <a:spcPct val="90000"/>
              </a:lnSpc>
            </a:pPr>
            <a:r>
              <a:rPr lang="es-MX" sz="4000" b="1" dirty="0" smtClean="0">
                <a:solidFill>
                  <a:srgbClr val="002060"/>
                </a:solidFill>
                <a:latin typeface="Franklin Gothic Medium Cond" panose="020B0606030402020204" pitchFamily="34" charset="0"/>
                <a:ea typeface="+mj-ea"/>
                <a:cs typeface="+mj-cs"/>
              </a:rPr>
              <a:t>Modelo de Gestión y Portafolio de Servicios</a:t>
            </a:r>
            <a:r>
              <a:rPr lang="es-MX" sz="4000" b="1" dirty="0" smtClean="0">
                <a:solidFill>
                  <a:srgbClr val="002060"/>
                </a:solidFill>
                <a:latin typeface="Franklin Gothic Medium Cond" panose="020B0606030402020204" pitchFamily="34" charset="0"/>
              </a:rPr>
              <a:t>, </a:t>
            </a:r>
            <a:r>
              <a:rPr lang="es-MX" sz="4000" b="1" dirty="0" err="1" smtClean="0">
                <a:solidFill>
                  <a:srgbClr val="002060"/>
                </a:solidFill>
                <a:latin typeface="Franklin Gothic Medium Cond" panose="020B0606030402020204" pitchFamily="34" charset="0"/>
              </a:rPr>
              <a:t>Mipymes</a:t>
            </a:r>
            <a:r>
              <a:rPr lang="es-MX" sz="4000" b="1" dirty="0" smtClean="0">
                <a:solidFill>
                  <a:srgbClr val="002060"/>
                </a:solidFill>
                <a:latin typeface="Franklin Gothic Medium Cond" panose="020B0606030402020204" pitchFamily="34" charset="0"/>
              </a:rPr>
              <a:t> MIPRO - Ecuador</a:t>
            </a:r>
            <a:endParaRPr lang="es-MX" sz="4000" b="1" dirty="0">
              <a:solidFill>
                <a:srgbClr val="002060"/>
              </a:solidFill>
              <a:latin typeface="Franklin Gothic Medium Cond" panose="020B0606030402020204" pitchFamily="34" charset="0"/>
              <a:ea typeface="+mj-ea"/>
              <a:cs typeface="+mj-cs"/>
            </a:endParaRPr>
          </a:p>
        </p:txBody>
      </p:sp>
      <p:pic>
        <p:nvPicPr>
          <p:cNvPr id="6" name="Picture 4" descr="C:\Users\pmanzanares\Desktop\presentacion roberto2-03.png"/>
          <p:cNvPicPr>
            <a:picLocks noChangeAspect="1" noChangeArrowheads="1"/>
          </p:cNvPicPr>
          <p:nvPr/>
        </p:nvPicPr>
        <p:blipFill>
          <a:blip r:embed="rId4"/>
          <a:srcRect/>
          <a:stretch>
            <a:fillRect/>
          </a:stretch>
        </p:blipFill>
        <p:spPr bwMode="auto">
          <a:xfrm>
            <a:off x="117475" y="1485792"/>
            <a:ext cx="5992379" cy="5235683"/>
          </a:xfrm>
          <a:prstGeom prst="rect">
            <a:avLst/>
          </a:prstGeom>
          <a:noFill/>
          <a:ln w="9525">
            <a:noFill/>
            <a:miter lim="800000"/>
            <a:headEnd/>
            <a:tailEnd/>
          </a:ln>
        </p:spPr>
      </p:pic>
      <p:pic>
        <p:nvPicPr>
          <p:cNvPr id="8" name="Picture 3" descr="C:\Users\pmanzanares\Desktop\presentacion roberto2-05.png"/>
          <p:cNvPicPr>
            <a:picLocks noChangeAspect="1" noChangeArrowheads="1"/>
          </p:cNvPicPr>
          <p:nvPr/>
        </p:nvPicPr>
        <p:blipFill>
          <a:blip r:embed="rId5"/>
          <a:srcRect/>
          <a:stretch>
            <a:fillRect/>
          </a:stretch>
        </p:blipFill>
        <p:spPr bwMode="auto">
          <a:xfrm>
            <a:off x="6109854" y="931794"/>
            <a:ext cx="5735781" cy="5565988"/>
          </a:xfrm>
          <a:prstGeom prst="rect">
            <a:avLst/>
          </a:prstGeom>
          <a:noFill/>
          <a:ln w="9525">
            <a:noFill/>
            <a:miter lim="800000"/>
            <a:headEnd/>
            <a:tailEnd/>
          </a:ln>
        </p:spPr>
      </p:pic>
      <p:sp>
        <p:nvSpPr>
          <p:cNvPr id="9" name="8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32</a:t>
            </a:fld>
            <a:endParaRPr lang="es-EC">
              <a:solidFill>
                <a:prstClr val="black">
                  <a:tint val="75000"/>
                </a:prstClr>
              </a:solidFill>
            </a:endParaRPr>
          </a:p>
        </p:txBody>
      </p:sp>
    </p:spTree>
    <p:extLst>
      <p:ext uri="{BB962C8B-B14F-4D97-AF65-F5344CB8AC3E}">
        <p14:creationId xmlns:p14="http://schemas.microsoft.com/office/powerpoint/2010/main" val="3384474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pic>
        <p:nvPicPr>
          <p:cNvPr id="9" name="Picture 4" descr="C:\Users\pmanzanares\Desktop\presentacion roberto2-06.png"/>
          <p:cNvPicPr>
            <a:picLocks noChangeAspect="1" noChangeArrowheads="1"/>
          </p:cNvPicPr>
          <p:nvPr/>
        </p:nvPicPr>
        <p:blipFill>
          <a:blip r:embed="rId4"/>
          <a:srcRect/>
          <a:stretch>
            <a:fillRect/>
          </a:stretch>
        </p:blipFill>
        <p:spPr bwMode="auto">
          <a:xfrm>
            <a:off x="1427018" y="931796"/>
            <a:ext cx="7606146" cy="5767454"/>
          </a:xfrm>
          <a:prstGeom prst="rect">
            <a:avLst/>
          </a:prstGeom>
          <a:noFill/>
          <a:ln w="9525">
            <a:noFill/>
            <a:miter lim="800000"/>
            <a:headEnd/>
            <a:tailEnd/>
          </a:ln>
        </p:spPr>
      </p:pic>
      <p:sp>
        <p:nvSpPr>
          <p:cNvPr id="11" name="Título 6"/>
          <p:cNvSpPr txBox="1">
            <a:spLocks noGrp="1"/>
          </p:cNvSpPr>
          <p:nvPr>
            <p:ph type="title"/>
          </p:nvPr>
        </p:nvSpPr>
        <p:spPr>
          <a:xfrm>
            <a:off x="117475" y="285464"/>
            <a:ext cx="10339388" cy="1200329"/>
          </a:xfrm>
          <a:prstGeom prst="rect">
            <a:avLst/>
          </a:prstGeom>
          <a:noFill/>
        </p:spPr>
        <p:txBody>
          <a:bodyPr wrap="square" rtlCol="0">
            <a:spAutoFit/>
          </a:bodyPr>
          <a:lstStyle/>
          <a:p>
            <a:pPr defTabSz="914400" eaLnBrk="1" hangingPunct="1">
              <a:lnSpc>
                <a:spcPct val="90000"/>
              </a:lnSpc>
            </a:pPr>
            <a:r>
              <a:rPr lang="es-MX" sz="4000" b="1" dirty="0" smtClean="0">
                <a:solidFill>
                  <a:srgbClr val="002060"/>
                </a:solidFill>
                <a:latin typeface="Franklin Gothic Medium Cond" panose="020B0606030402020204" pitchFamily="34" charset="0"/>
                <a:ea typeface="+mj-ea"/>
                <a:cs typeface="+mj-cs"/>
              </a:rPr>
              <a:t>Modelo de Gestión y Portafolio de Servicios</a:t>
            </a:r>
            <a:r>
              <a:rPr lang="es-MX" sz="4000" b="1" dirty="0" smtClean="0">
                <a:solidFill>
                  <a:srgbClr val="002060"/>
                </a:solidFill>
                <a:latin typeface="Franklin Gothic Medium Cond" panose="020B0606030402020204" pitchFamily="34" charset="0"/>
              </a:rPr>
              <a:t>, </a:t>
            </a:r>
            <a:r>
              <a:rPr lang="es-MX" sz="4000" b="1" dirty="0" err="1" smtClean="0">
                <a:solidFill>
                  <a:srgbClr val="002060"/>
                </a:solidFill>
                <a:latin typeface="Franklin Gothic Medium Cond" panose="020B0606030402020204" pitchFamily="34" charset="0"/>
              </a:rPr>
              <a:t>Mipymes</a:t>
            </a:r>
            <a:r>
              <a:rPr lang="es-MX" sz="4000" b="1" dirty="0" smtClean="0">
                <a:solidFill>
                  <a:srgbClr val="002060"/>
                </a:solidFill>
                <a:latin typeface="Franklin Gothic Medium Cond" panose="020B0606030402020204" pitchFamily="34" charset="0"/>
              </a:rPr>
              <a:t> MIPRO - Ecuador</a:t>
            </a:r>
            <a:endParaRPr lang="es-MX" sz="4000" b="1" dirty="0">
              <a:solidFill>
                <a:srgbClr val="002060"/>
              </a:solidFill>
              <a:latin typeface="Franklin Gothic Medium Cond" panose="020B0606030402020204" pitchFamily="34" charset="0"/>
              <a:ea typeface="+mj-ea"/>
              <a:cs typeface="+mj-cs"/>
            </a:endParaRPr>
          </a:p>
        </p:txBody>
      </p:sp>
      <p:sp>
        <p:nvSpPr>
          <p:cNvPr id="12" name="11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33</a:t>
            </a:fld>
            <a:endParaRPr lang="es-EC">
              <a:solidFill>
                <a:prstClr val="black">
                  <a:tint val="75000"/>
                </a:prstClr>
              </a:solidFill>
            </a:endParaRPr>
          </a:p>
        </p:txBody>
      </p:sp>
      <p:sp>
        <p:nvSpPr>
          <p:cNvPr id="7" name="5 CuadroTexto"/>
          <p:cNvSpPr txBox="1"/>
          <p:nvPr/>
        </p:nvSpPr>
        <p:spPr>
          <a:xfrm>
            <a:off x="8552798" y="5258741"/>
            <a:ext cx="3639202" cy="1569660"/>
          </a:xfrm>
          <a:prstGeom prst="rect">
            <a:avLst/>
          </a:prstGeom>
          <a:noFill/>
        </p:spPr>
        <p:txBody>
          <a:bodyPr wrap="none" rtlCol="0">
            <a:spAutoFit/>
          </a:bodyPr>
          <a:lstStyle/>
          <a:p>
            <a:pPr algn="r"/>
            <a:r>
              <a:rPr lang="es-EC" sz="1200" dirty="0" smtClean="0">
                <a:solidFill>
                  <a:prstClr val="black"/>
                </a:solidFill>
              </a:rPr>
              <a:t>Eva García Fabre</a:t>
            </a:r>
          </a:p>
          <a:p>
            <a:pPr algn="r"/>
            <a:r>
              <a:rPr lang="es-EC" sz="1200" dirty="0" smtClean="0">
                <a:solidFill>
                  <a:prstClr val="black"/>
                </a:solidFill>
              </a:rPr>
              <a:t>Ministra de Industrias y Productividad</a:t>
            </a:r>
          </a:p>
          <a:p>
            <a:pPr algn="r"/>
            <a:r>
              <a:rPr lang="es-EC" sz="1200" dirty="0" smtClean="0">
                <a:solidFill>
                  <a:prstClr val="black"/>
                </a:solidFill>
                <a:hlinkClick r:id="rId5"/>
              </a:rPr>
              <a:t>egarcia@mipro.gob.ec</a:t>
            </a:r>
            <a:r>
              <a:rPr lang="es-EC" sz="1200" dirty="0" smtClean="0">
                <a:solidFill>
                  <a:prstClr val="black"/>
                </a:solidFill>
              </a:rPr>
              <a:t> </a:t>
            </a:r>
          </a:p>
          <a:p>
            <a:pPr algn="r"/>
            <a:endParaRPr lang="es-EC" sz="1200" dirty="0" smtClean="0">
              <a:solidFill>
                <a:prstClr val="black"/>
              </a:solidFill>
            </a:endParaRPr>
          </a:p>
          <a:p>
            <a:pPr algn="r"/>
            <a:r>
              <a:rPr lang="es-EC" sz="1200" dirty="0" smtClean="0">
                <a:solidFill>
                  <a:prstClr val="black"/>
                </a:solidFill>
              </a:rPr>
              <a:t>Alexandra Palacios</a:t>
            </a:r>
          </a:p>
          <a:p>
            <a:pPr algn="r"/>
            <a:r>
              <a:rPr lang="es-EC" sz="1200" dirty="0" smtClean="0">
                <a:solidFill>
                  <a:prstClr val="black"/>
                </a:solidFill>
              </a:rPr>
              <a:t>Coordinadora </a:t>
            </a:r>
            <a:r>
              <a:rPr lang="es-EC" sz="1200" dirty="0" smtClean="0">
                <a:solidFill>
                  <a:prstClr val="black"/>
                </a:solidFill>
              </a:rPr>
              <a:t>General de </a:t>
            </a:r>
            <a:r>
              <a:rPr lang="es-EC" sz="1200" dirty="0" smtClean="0">
                <a:solidFill>
                  <a:prstClr val="black"/>
                </a:solidFill>
              </a:rPr>
              <a:t>Estudios</a:t>
            </a:r>
            <a:endParaRPr lang="es-EC" sz="1200" dirty="0" smtClean="0">
              <a:solidFill>
                <a:prstClr val="black"/>
              </a:solidFill>
            </a:endParaRPr>
          </a:p>
          <a:p>
            <a:pPr algn="r"/>
            <a:r>
              <a:rPr lang="es-EC" sz="1200" dirty="0" smtClean="0">
                <a:solidFill>
                  <a:prstClr val="black"/>
                </a:solidFill>
              </a:rPr>
              <a:t>Prospectivos y Macroeconómicos para la Industria</a:t>
            </a:r>
            <a:endParaRPr lang="es-EC" sz="1200" dirty="0" smtClean="0">
              <a:solidFill>
                <a:prstClr val="black"/>
              </a:solidFill>
            </a:endParaRPr>
          </a:p>
          <a:p>
            <a:pPr algn="r"/>
            <a:r>
              <a:rPr lang="es-EC" sz="1200" dirty="0" smtClean="0">
                <a:solidFill>
                  <a:prstClr val="black"/>
                </a:solidFill>
                <a:hlinkClick r:id="rId5"/>
              </a:rPr>
              <a:t>mpalacios@mipro.gob.ec</a:t>
            </a:r>
            <a:endParaRPr lang="es-EC" sz="1200" dirty="0">
              <a:solidFill>
                <a:prstClr val="black"/>
              </a:solidFill>
            </a:endParaRPr>
          </a:p>
        </p:txBody>
      </p:sp>
    </p:spTree>
    <p:extLst>
      <p:ext uri="{BB962C8B-B14F-4D97-AF65-F5344CB8AC3E}">
        <p14:creationId xmlns:p14="http://schemas.microsoft.com/office/powerpoint/2010/main" val="3384474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235526" y="-13923"/>
            <a:ext cx="10681855" cy="1144929"/>
          </a:xfrm>
          <a:prstGeom prst="rect">
            <a:avLst/>
          </a:prstGeom>
          <a:noFill/>
        </p:spPr>
        <p:txBody>
          <a:bodyPr wrap="square" rtlCol="0">
            <a:spAutoFit/>
          </a:bodyPr>
          <a:lstStyle/>
          <a:p>
            <a:r>
              <a:rPr lang="es-MX" sz="4000" b="1" dirty="0" smtClean="0">
                <a:solidFill>
                  <a:srgbClr val="002060"/>
                </a:solidFill>
                <a:latin typeface="Franklin Gothic Medium Cond" panose="020B0606030402020204" pitchFamily="34" charset="0"/>
                <a:ea typeface="+mj-ea"/>
                <a:cs typeface="+mj-cs"/>
              </a:rPr>
              <a:t>Japón</a:t>
            </a:r>
            <a:br>
              <a:rPr lang="es-MX" sz="4000" b="1" dirty="0" smtClean="0">
                <a:solidFill>
                  <a:srgbClr val="002060"/>
                </a:solidFill>
                <a:latin typeface="Franklin Gothic Medium Cond" panose="020B0606030402020204" pitchFamily="34" charset="0"/>
                <a:ea typeface="+mj-ea"/>
                <a:cs typeface="+mj-cs"/>
              </a:rPr>
            </a:br>
            <a:r>
              <a:rPr lang="es-EC" sz="3600" b="1" dirty="0" smtClean="0">
                <a:solidFill>
                  <a:srgbClr val="002060"/>
                </a:solidFill>
                <a:latin typeface="Franklin Gothic Medium Cond" panose="020B0606030402020204" pitchFamily="34" charset="0"/>
              </a:rPr>
              <a:t>Protocolo de negocios</a:t>
            </a:r>
            <a:endParaRPr lang="es-MX" sz="3600" b="1" dirty="0">
              <a:solidFill>
                <a:srgbClr val="002060"/>
              </a:solidFill>
              <a:latin typeface="Franklin Gothic Medium Cond" panose="020B0606030402020204" pitchFamily="34" charset="0"/>
            </a:endParaRPr>
          </a:p>
        </p:txBody>
      </p:sp>
      <p:sp>
        <p:nvSpPr>
          <p:cNvPr id="13" name="Rectángulo 12"/>
          <p:cNvSpPr/>
          <p:nvPr/>
        </p:nvSpPr>
        <p:spPr>
          <a:xfrm>
            <a:off x="235527" y="1056288"/>
            <a:ext cx="11582400" cy="4893647"/>
          </a:xfrm>
          <a:prstGeom prst="rect">
            <a:avLst/>
          </a:prstGeom>
        </p:spPr>
        <p:txBody>
          <a:bodyPr wrap="square">
            <a:spAutoFit/>
          </a:bodyPr>
          <a:lstStyle/>
          <a:p>
            <a:pPr>
              <a:buFont typeface="Wingdings" pitchFamily="2" charset="2"/>
              <a:buChar char="ü"/>
            </a:pPr>
            <a:r>
              <a:rPr lang="es-EC" sz="2400" dirty="0" smtClean="0">
                <a:latin typeface="+mn-lt"/>
              </a:rPr>
              <a:t>En la conversación debe</a:t>
            </a:r>
            <a:r>
              <a:rPr lang="es-EC" sz="2400" b="1" dirty="0" smtClean="0">
                <a:latin typeface="+mn-lt"/>
              </a:rPr>
              <a:t> evitarse hablar de uno mismo</a:t>
            </a:r>
            <a:r>
              <a:rPr lang="es-EC" sz="2400" dirty="0" smtClean="0">
                <a:latin typeface="+mn-lt"/>
              </a:rPr>
              <a:t> o expresar opiniones personales de forma continuada. Los japoneses priman el grupo frente al individuo.</a:t>
            </a:r>
          </a:p>
          <a:p>
            <a:endParaRPr lang="es-EC" sz="2400" dirty="0" smtClean="0">
              <a:latin typeface="+mn-lt"/>
            </a:endParaRPr>
          </a:p>
          <a:p>
            <a:pPr>
              <a:buFont typeface="Wingdings" pitchFamily="2" charset="2"/>
              <a:buChar char="ü"/>
            </a:pPr>
            <a:r>
              <a:rPr lang="es-EC" sz="2400" dirty="0" smtClean="0">
                <a:latin typeface="+mn-lt"/>
              </a:rPr>
              <a:t>En la relación comercial está muy extendida la costumbre de </a:t>
            </a:r>
            <a:r>
              <a:rPr lang="es-EC" sz="2400" b="1" dirty="0" smtClean="0">
                <a:latin typeface="+mn-lt"/>
              </a:rPr>
              <a:t>cenar en restaurantes o acudir a bares de </a:t>
            </a:r>
            <a:r>
              <a:rPr lang="es-EC" sz="2400" b="1" i="1" dirty="0" smtClean="0">
                <a:latin typeface="+mn-lt"/>
              </a:rPr>
              <a:t>karaoke</a:t>
            </a:r>
            <a:r>
              <a:rPr lang="es-EC" sz="2400" dirty="0" smtClean="0">
                <a:latin typeface="+mn-lt"/>
              </a:rPr>
              <a:t>. Hay que dejar que sean ellos los que inviten primero.</a:t>
            </a:r>
          </a:p>
          <a:p>
            <a:pPr>
              <a:buFont typeface="Wingdings" pitchFamily="2" charset="2"/>
              <a:buChar char="ü"/>
            </a:pPr>
            <a:endParaRPr lang="es-EC" sz="2400" dirty="0" smtClean="0">
              <a:latin typeface="+mn-lt"/>
            </a:endParaRPr>
          </a:p>
          <a:p>
            <a:pPr>
              <a:buFont typeface="Wingdings" pitchFamily="2" charset="2"/>
              <a:buChar char="ü"/>
            </a:pPr>
            <a:r>
              <a:rPr lang="es-EC" sz="2400" dirty="0" smtClean="0">
                <a:latin typeface="+mn-lt"/>
              </a:rPr>
              <a:t>Japón es el país por excelencia para los </a:t>
            </a:r>
            <a:r>
              <a:rPr lang="es-EC" sz="2400" b="1" dirty="0" smtClean="0">
                <a:latin typeface="+mn-lt"/>
              </a:rPr>
              <a:t>regalos de empresa</a:t>
            </a:r>
            <a:r>
              <a:rPr lang="es-EC" sz="2400" dirty="0" smtClean="0">
                <a:latin typeface="+mn-lt"/>
              </a:rPr>
              <a:t>. Generalmente, se ofrecen en las primeras reuniones. Para ello la ceremonia del regalo –la manera en la que está envuelto y la forma de entregarlo (</a:t>
            </a:r>
            <a:r>
              <a:rPr lang="es-EC" sz="2400" i="1" dirty="0" err="1" smtClean="0">
                <a:latin typeface="+mn-lt"/>
              </a:rPr>
              <a:t>Hoso</a:t>
            </a:r>
            <a:r>
              <a:rPr lang="es-EC" sz="2400" dirty="0" smtClean="0">
                <a:latin typeface="+mn-lt"/>
              </a:rPr>
              <a:t>) – es tan importante como el regalo en sí mismo.</a:t>
            </a:r>
          </a:p>
          <a:p>
            <a:pPr>
              <a:buFont typeface="Wingdings" pitchFamily="2" charset="2"/>
              <a:buChar char="ü"/>
            </a:pPr>
            <a:endParaRPr lang="es-EC" sz="2400" dirty="0" smtClean="0">
              <a:latin typeface="+mn-lt"/>
            </a:endParaRPr>
          </a:p>
          <a:p>
            <a:pPr>
              <a:buFont typeface="Wingdings" pitchFamily="2" charset="2"/>
              <a:buChar char="ü"/>
            </a:pPr>
            <a:r>
              <a:rPr lang="es-EC" sz="2400" dirty="0" smtClean="0">
                <a:latin typeface="+mn-lt"/>
              </a:rPr>
              <a:t>Son muy </a:t>
            </a:r>
            <a:r>
              <a:rPr lang="es-EC" sz="2400" b="1" dirty="0" smtClean="0">
                <a:latin typeface="+mn-lt"/>
              </a:rPr>
              <a:t>conservadores en la forma de vestir</a:t>
            </a:r>
            <a:r>
              <a:rPr lang="es-EC" sz="2400" dirty="0" smtClean="0">
                <a:latin typeface="+mn-lt"/>
              </a:rPr>
              <a:t>: trajes oscuros, camisas blancas, corbatas con pocos dibujos. En las reuniones de negocios no se debe vestir ropa llamativa, ni ropa de </a:t>
            </a:r>
            <a:r>
              <a:rPr lang="es-EC" sz="2400" i="1" dirty="0" smtClean="0">
                <a:latin typeface="+mn-lt"/>
              </a:rPr>
              <a:t>sport</a:t>
            </a:r>
            <a:r>
              <a:rPr lang="es-EC" sz="2400" dirty="0" smtClean="0">
                <a:latin typeface="+mn-lt"/>
              </a:rPr>
              <a:t>, salvo que se venda moda.</a:t>
            </a:r>
            <a:endParaRPr lang="es-EC" sz="2400"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4</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235526" y="-13923"/>
            <a:ext cx="10681855" cy="1144929"/>
          </a:xfrm>
          <a:prstGeom prst="rect">
            <a:avLst/>
          </a:prstGeom>
          <a:noFill/>
        </p:spPr>
        <p:txBody>
          <a:bodyPr wrap="square" rtlCol="0">
            <a:spAutoFit/>
          </a:bodyPr>
          <a:lstStyle/>
          <a:p>
            <a:r>
              <a:rPr lang="es-MX" sz="4000" b="1" dirty="0" smtClean="0">
                <a:solidFill>
                  <a:srgbClr val="002060"/>
                </a:solidFill>
                <a:latin typeface="Franklin Gothic Medium Cond" panose="020B0606030402020204" pitchFamily="34" charset="0"/>
                <a:ea typeface="+mj-ea"/>
                <a:cs typeface="+mj-cs"/>
              </a:rPr>
              <a:t>Japón</a:t>
            </a:r>
            <a:br>
              <a:rPr lang="es-MX" sz="4000" b="1" dirty="0" smtClean="0">
                <a:solidFill>
                  <a:srgbClr val="002060"/>
                </a:solidFill>
                <a:latin typeface="Franklin Gothic Medium Cond" panose="020B0606030402020204" pitchFamily="34" charset="0"/>
                <a:ea typeface="+mj-ea"/>
                <a:cs typeface="+mj-cs"/>
              </a:rPr>
            </a:br>
            <a:r>
              <a:rPr lang="es-EC" sz="3600" b="1" dirty="0" smtClean="0">
                <a:solidFill>
                  <a:srgbClr val="002060"/>
                </a:solidFill>
                <a:latin typeface="Franklin Gothic Medium Cond" panose="020B0606030402020204" pitchFamily="34" charset="0"/>
              </a:rPr>
              <a:t>Administrar una empresa – Formas jurídicas de las empresas</a:t>
            </a:r>
            <a:endParaRPr lang="es-MX" sz="3600" b="1" dirty="0">
              <a:solidFill>
                <a:srgbClr val="002060"/>
              </a:solidFill>
              <a:latin typeface="Franklin Gothic Medium Cond" panose="020B0606030402020204" pitchFamily="34" charset="0"/>
            </a:endParaRPr>
          </a:p>
        </p:txBody>
      </p:sp>
      <p:sp>
        <p:nvSpPr>
          <p:cNvPr id="13" name="Rectángulo 12"/>
          <p:cNvSpPr/>
          <p:nvPr/>
        </p:nvSpPr>
        <p:spPr>
          <a:xfrm>
            <a:off x="235527" y="1056288"/>
            <a:ext cx="11374582" cy="5909310"/>
          </a:xfrm>
          <a:prstGeom prst="rect">
            <a:avLst/>
          </a:prstGeom>
        </p:spPr>
        <p:txBody>
          <a:bodyPr wrap="square">
            <a:spAutoFit/>
          </a:bodyPr>
          <a:lstStyle/>
          <a:p>
            <a:r>
              <a:rPr lang="es-EC" u="sng" dirty="0" smtClean="0">
                <a:latin typeface="+mn-lt"/>
              </a:rPr>
              <a:t>Sociedad Anónima. </a:t>
            </a:r>
            <a:r>
              <a:rPr lang="es-EC" u="sng" dirty="0" err="1" smtClean="0"/>
              <a:t>Kabushiki</a:t>
            </a:r>
            <a:r>
              <a:rPr lang="es-EC" u="sng" dirty="0" smtClean="0"/>
              <a:t> </a:t>
            </a:r>
            <a:r>
              <a:rPr lang="es-EC" u="sng" dirty="0" err="1" smtClean="0"/>
              <a:t>Kaisha</a:t>
            </a:r>
            <a:r>
              <a:rPr lang="es-EC" u="sng" dirty="0" smtClean="0"/>
              <a:t> (KK): </a:t>
            </a:r>
            <a:endParaRPr lang="es-EC" u="sng" dirty="0" smtClean="0">
              <a:latin typeface="+mn-lt"/>
            </a:endParaRPr>
          </a:p>
          <a:p>
            <a:r>
              <a:rPr lang="es-EC" b="1" dirty="0" smtClean="0">
                <a:latin typeface="+mn-lt"/>
              </a:rPr>
              <a:t>Número de socios o accionistas :</a:t>
            </a:r>
            <a:r>
              <a:rPr lang="es-EC" dirty="0" smtClean="0">
                <a:latin typeface="+mn-lt"/>
              </a:rPr>
              <a:t> Mínimo de 400 para mantener listado en la Bolsa de Tokio</a:t>
            </a:r>
            <a:br>
              <a:rPr lang="es-EC" dirty="0" smtClean="0">
                <a:latin typeface="+mn-lt"/>
              </a:rPr>
            </a:br>
            <a:r>
              <a:rPr lang="es-EC" b="1" dirty="0" smtClean="0">
                <a:latin typeface="+mn-lt"/>
              </a:rPr>
              <a:t>Capital mínimo o máximo :</a:t>
            </a:r>
            <a:r>
              <a:rPr lang="es-EC" dirty="0" smtClean="0">
                <a:latin typeface="+mn-lt"/>
              </a:rPr>
              <a:t> Mínimo de 1 JPY</a:t>
            </a:r>
            <a:br>
              <a:rPr lang="es-EC" dirty="0" smtClean="0">
                <a:latin typeface="+mn-lt"/>
              </a:rPr>
            </a:br>
            <a:r>
              <a:rPr lang="es-EC" b="1" dirty="0" smtClean="0">
                <a:latin typeface="+mn-lt"/>
              </a:rPr>
              <a:t>Responsabilidad de los socios :</a:t>
            </a:r>
            <a:r>
              <a:rPr lang="es-EC" dirty="0" smtClean="0">
                <a:latin typeface="+mn-lt"/>
              </a:rPr>
              <a:t> Limitada a la cantidad de capital contribuido</a:t>
            </a:r>
            <a:br>
              <a:rPr lang="es-EC" dirty="0" smtClean="0">
                <a:latin typeface="+mn-lt"/>
              </a:rPr>
            </a:br>
            <a:endParaRPr lang="es-EC" dirty="0" smtClean="0">
              <a:latin typeface="+mn-lt"/>
            </a:endParaRPr>
          </a:p>
          <a:p>
            <a:r>
              <a:rPr lang="es-EC" u="sng" dirty="0" smtClean="0">
                <a:latin typeface="+mn-lt"/>
              </a:rPr>
              <a:t>Sociedad de Responsabilidad Limitada, </a:t>
            </a:r>
            <a:r>
              <a:rPr lang="es-EC" u="sng" dirty="0" err="1" smtClean="0"/>
              <a:t>Yugen</a:t>
            </a:r>
            <a:r>
              <a:rPr lang="es-EC" u="sng" dirty="0" smtClean="0"/>
              <a:t> </a:t>
            </a:r>
            <a:r>
              <a:rPr lang="es-EC" u="sng" dirty="0" err="1" smtClean="0"/>
              <a:t>Kaisha</a:t>
            </a:r>
            <a:r>
              <a:rPr lang="es-EC" u="sng" dirty="0" smtClean="0"/>
              <a:t> (YK): </a:t>
            </a:r>
            <a:endParaRPr lang="es-EC" u="sng" dirty="0" smtClean="0">
              <a:latin typeface="+mn-lt"/>
            </a:endParaRPr>
          </a:p>
          <a:p>
            <a:r>
              <a:rPr lang="es-EC" b="1" dirty="0" smtClean="0">
                <a:latin typeface="+mn-lt"/>
              </a:rPr>
              <a:t>Número de socios o accionistas :</a:t>
            </a:r>
            <a:r>
              <a:rPr lang="es-EC" dirty="0" smtClean="0">
                <a:latin typeface="+mn-lt"/>
              </a:rPr>
              <a:t> Mínimo de 1 socio</a:t>
            </a:r>
            <a:br>
              <a:rPr lang="es-EC" dirty="0" smtClean="0">
                <a:latin typeface="+mn-lt"/>
              </a:rPr>
            </a:br>
            <a:r>
              <a:rPr lang="es-EC" b="1" dirty="0" smtClean="0">
                <a:latin typeface="+mn-lt"/>
              </a:rPr>
              <a:t>Capital mínimo o máximo :</a:t>
            </a:r>
            <a:r>
              <a:rPr lang="es-EC" dirty="0" smtClean="0">
                <a:latin typeface="+mn-lt"/>
              </a:rPr>
              <a:t> Mínimo de 1 JPY</a:t>
            </a:r>
            <a:br>
              <a:rPr lang="es-EC" dirty="0" smtClean="0">
                <a:latin typeface="+mn-lt"/>
              </a:rPr>
            </a:br>
            <a:r>
              <a:rPr lang="es-EC" b="1" dirty="0" smtClean="0">
                <a:latin typeface="+mn-lt"/>
              </a:rPr>
              <a:t>Responsabilidad de los socios :</a:t>
            </a:r>
            <a:r>
              <a:rPr lang="es-EC" dirty="0" smtClean="0">
                <a:latin typeface="+mn-lt"/>
              </a:rPr>
              <a:t> Limitada a la cantidad de capital contribuido</a:t>
            </a:r>
            <a:br>
              <a:rPr lang="es-EC" dirty="0" smtClean="0">
                <a:latin typeface="+mn-lt"/>
              </a:rPr>
            </a:br>
            <a:endParaRPr lang="es-EC" dirty="0" smtClean="0">
              <a:latin typeface="+mn-lt"/>
            </a:endParaRPr>
          </a:p>
          <a:p>
            <a:r>
              <a:rPr lang="es-EC" u="sng" dirty="0" smtClean="0">
                <a:latin typeface="+mn-lt"/>
              </a:rPr>
              <a:t>Sociedad Limitada, </a:t>
            </a:r>
            <a:r>
              <a:rPr lang="es-EC" u="sng" dirty="0" err="1" smtClean="0"/>
              <a:t>Goshi</a:t>
            </a:r>
            <a:r>
              <a:rPr lang="es-EC" u="sng" dirty="0" smtClean="0"/>
              <a:t> </a:t>
            </a:r>
            <a:r>
              <a:rPr lang="es-EC" u="sng" dirty="0" err="1" smtClean="0"/>
              <a:t>Kaisha</a:t>
            </a:r>
            <a:r>
              <a:rPr lang="es-EC" u="sng" dirty="0" smtClean="0"/>
              <a:t> (GK): </a:t>
            </a:r>
          </a:p>
          <a:p>
            <a:r>
              <a:rPr lang="es-EC" b="1" dirty="0" smtClean="0">
                <a:latin typeface="+mn-lt"/>
              </a:rPr>
              <a:t>Número de socios o accionistas :</a:t>
            </a:r>
            <a:r>
              <a:rPr lang="es-EC" dirty="0" smtClean="0">
                <a:latin typeface="+mn-lt"/>
              </a:rPr>
              <a:t> Mínimo dos socios</a:t>
            </a:r>
            <a:br>
              <a:rPr lang="es-EC" dirty="0" smtClean="0">
                <a:latin typeface="+mn-lt"/>
              </a:rPr>
            </a:br>
            <a:r>
              <a:rPr lang="es-EC" dirty="0" smtClean="0">
                <a:latin typeface="+mn-lt"/>
              </a:rPr>
              <a:t>Dos tipos de socios: activos y capitalistas</a:t>
            </a:r>
            <a:br>
              <a:rPr lang="es-EC" dirty="0" smtClean="0">
                <a:latin typeface="+mn-lt"/>
              </a:rPr>
            </a:br>
            <a:r>
              <a:rPr lang="es-EC" b="1" dirty="0" smtClean="0">
                <a:latin typeface="+mn-lt"/>
              </a:rPr>
              <a:t>Capital mínimo o máximo :</a:t>
            </a:r>
            <a:r>
              <a:rPr lang="es-EC" dirty="0" smtClean="0">
                <a:latin typeface="+mn-lt"/>
              </a:rPr>
              <a:t> Sin capital mínimo</a:t>
            </a:r>
            <a:br>
              <a:rPr lang="es-EC" dirty="0" smtClean="0">
                <a:latin typeface="+mn-lt"/>
              </a:rPr>
            </a:br>
            <a:r>
              <a:rPr lang="es-EC" b="1" dirty="0" smtClean="0">
                <a:latin typeface="+mn-lt"/>
              </a:rPr>
              <a:t>Responsabilidad de los socios :</a:t>
            </a:r>
            <a:r>
              <a:rPr lang="es-EC" dirty="0" smtClean="0">
                <a:latin typeface="+mn-lt"/>
              </a:rPr>
              <a:t> Ilimitada para los socios activos; </a:t>
            </a:r>
          </a:p>
          <a:p>
            <a:r>
              <a:rPr lang="es-EC" dirty="0" smtClean="0">
                <a:latin typeface="+mn-lt"/>
              </a:rPr>
              <a:t>limitada a la cantidad del capital contribuido para los socios capitalistas</a:t>
            </a:r>
          </a:p>
          <a:p>
            <a:r>
              <a:rPr lang="es-EC" dirty="0" smtClean="0">
                <a:latin typeface="+mn-lt"/>
              </a:rPr>
              <a:t/>
            </a:r>
            <a:br>
              <a:rPr lang="es-EC" dirty="0" smtClean="0">
                <a:latin typeface="+mn-lt"/>
              </a:rPr>
            </a:br>
            <a:r>
              <a:rPr lang="es-EC" u="sng" dirty="0" smtClean="0">
                <a:latin typeface="+mn-lt"/>
              </a:rPr>
              <a:t>Sociedad General, </a:t>
            </a:r>
            <a:r>
              <a:rPr lang="es-EC" u="sng" dirty="0" err="1" smtClean="0"/>
              <a:t>Gomei</a:t>
            </a:r>
            <a:r>
              <a:rPr lang="es-EC" u="sng" dirty="0" smtClean="0"/>
              <a:t> </a:t>
            </a:r>
            <a:r>
              <a:rPr lang="es-EC" u="sng" dirty="0" err="1" smtClean="0"/>
              <a:t>Kaisha</a:t>
            </a:r>
            <a:r>
              <a:rPr lang="es-EC" u="sng" dirty="0" smtClean="0"/>
              <a:t> (GK)</a:t>
            </a:r>
          </a:p>
          <a:p>
            <a:r>
              <a:rPr lang="es-EC" dirty="0" smtClean="0">
                <a:latin typeface="+mn-lt"/>
              </a:rPr>
              <a:t> </a:t>
            </a:r>
            <a:r>
              <a:rPr lang="es-EC" b="1" dirty="0" smtClean="0">
                <a:latin typeface="+mn-lt"/>
              </a:rPr>
              <a:t>Número de socios o accionistas :</a:t>
            </a:r>
            <a:r>
              <a:rPr lang="es-EC" dirty="0" smtClean="0">
                <a:latin typeface="+mn-lt"/>
              </a:rPr>
              <a:t> Mínimo dos socios</a:t>
            </a:r>
            <a:br>
              <a:rPr lang="es-EC" dirty="0" smtClean="0">
                <a:latin typeface="+mn-lt"/>
              </a:rPr>
            </a:br>
            <a:r>
              <a:rPr lang="es-EC" b="1" dirty="0" smtClean="0">
                <a:latin typeface="+mn-lt"/>
              </a:rPr>
              <a:t>Capital mínimo o máximo :</a:t>
            </a:r>
            <a:r>
              <a:rPr lang="es-EC" dirty="0" smtClean="0">
                <a:latin typeface="+mn-lt"/>
              </a:rPr>
              <a:t> Sin capital mínimo</a:t>
            </a:r>
            <a:br>
              <a:rPr lang="es-EC" dirty="0" smtClean="0">
                <a:latin typeface="+mn-lt"/>
              </a:rPr>
            </a:br>
            <a:r>
              <a:rPr lang="es-EC" b="1" dirty="0" smtClean="0">
                <a:latin typeface="+mn-lt"/>
              </a:rPr>
              <a:t>Responsabilidad de los socios :</a:t>
            </a:r>
            <a:r>
              <a:rPr lang="es-EC" dirty="0" smtClean="0">
                <a:latin typeface="+mn-lt"/>
              </a:rPr>
              <a:t> Ilimitada</a:t>
            </a: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5</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235526" y="-13923"/>
            <a:ext cx="10681855" cy="646331"/>
          </a:xfrm>
          <a:prstGeom prst="rect">
            <a:avLst/>
          </a:prstGeom>
          <a:noFill/>
        </p:spPr>
        <p:txBody>
          <a:bodyPr wrap="square" rtlCol="0">
            <a:spAutoFit/>
          </a:bodyPr>
          <a:lstStyle/>
          <a:p>
            <a:r>
              <a:rPr lang="es-MX" sz="4000" b="1" dirty="0" smtClean="0">
                <a:solidFill>
                  <a:srgbClr val="002060"/>
                </a:solidFill>
                <a:latin typeface="Franklin Gothic Medium Cond" panose="020B0606030402020204" pitchFamily="34" charset="0"/>
                <a:ea typeface="+mj-ea"/>
                <a:cs typeface="+mj-cs"/>
              </a:rPr>
              <a:t>Japón - </a:t>
            </a:r>
            <a:r>
              <a:rPr lang="es-EC" sz="3600" b="1" dirty="0" smtClean="0">
                <a:solidFill>
                  <a:srgbClr val="002060"/>
                </a:solidFill>
                <a:latin typeface="Franklin Gothic Medium Cond" panose="020B0606030402020204" pitchFamily="34" charset="0"/>
              </a:rPr>
              <a:t>Condiciones del trabajo </a:t>
            </a:r>
            <a:endParaRPr lang="es-MX" sz="3600" b="1" dirty="0">
              <a:solidFill>
                <a:srgbClr val="002060"/>
              </a:solidFill>
              <a:latin typeface="Franklin Gothic Medium Cond" panose="020B0606030402020204" pitchFamily="34" charset="0"/>
            </a:endParaRPr>
          </a:p>
        </p:txBody>
      </p:sp>
      <p:sp>
        <p:nvSpPr>
          <p:cNvPr id="10" name="Rectángulo 12"/>
          <p:cNvSpPr/>
          <p:nvPr/>
        </p:nvSpPr>
        <p:spPr>
          <a:xfrm>
            <a:off x="235525" y="632408"/>
            <a:ext cx="11790219" cy="5909310"/>
          </a:xfrm>
          <a:prstGeom prst="rect">
            <a:avLst/>
          </a:prstGeom>
        </p:spPr>
        <p:txBody>
          <a:bodyPr wrap="square">
            <a:spAutoFit/>
          </a:bodyPr>
          <a:lstStyle/>
          <a:p>
            <a:r>
              <a:rPr lang="es-EC" u="sng" dirty="0" smtClean="0">
                <a:latin typeface="+mn-lt"/>
              </a:rPr>
              <a:t>Horarios de la jornada laboral</a:t>
            </a:r>
          </a:p>
          <a:p>
            <a:pPr>
              <a:buFont typeface="Wingdings" pitchFamily="2" charset="2"/>
              <a:buChar char="ü"/>
            </a:pPr>
            <a:r>
              <a:rPr lang="es-EC" dirty="0" smtClean="0">
                <a:latin typeface="+mn-lt"/>
              </a:rPr>
              <a:t>Duración legal del tiempo de trabajo: 8 horas por día y 40 horas a la semana.</a:t>
            </a:r>
          </a:p>
          <a:p>
            <a:r>
              <a:rPr lang="es-EC" dirty="0" smtClean="0">
                <a:latin typeface="+mn-lt"/>
              </a:rPr>
              <a:t>Generalmente los empleados trabajan 50 o 60 horas por semana. En comparación con los Estados Unidos, el Reino Unido, Francia y Alemania, los empleados japoneses son los que más trabajan (en horas trabajadas en la industria). Japón es el país con las menores vacaciones anuales (incluyendo un día de descanso a la semana y las vacaciones pagadas). </a:t>
            </a:r>
          </a:p>
          <a:p>
            <a:pPr>
              <a:buFont typeface="Wingdings" pitchFamily="2" charset="2"/>
              <a:buChar char="ü"/>
            </a:pPr>
            <a:r>
              <a:rPr lang="es-EC" dirty="0" smtClean="0">
                <a:latin typeface="+mn-lt"/>
              </a:rPr>
              <a:t>Duración máxima; 10 horas al día y 52 horas por semana </a:t>
            </a:r>
          </a:p>
          <a:p>
            <a:r>
              <a:rPr lang="es-EC" dirty="0" smtClean="0">
                <a:latin typeface="+mn-lt"/>
              </a:rPr>
              <a:t>Horarios nocturnos: Desde las 22:00 a las 05:00 </a:t>
            </a:r>
          </a:p>
          <a:p>
            <a:endParaRPr lang="es-EC" dirty="0" smtClean="0">
              <a:latin typeface="+mn-lt"/>
            </a:endParaRPr>
          </a:p>
          <a:p>
            <a:r>
              <a:rPr lang="es-EC" u="sng" dirty="0" smtClean="0">
                <a:latin typeface="+mn-lt"/>
              </a:rPr>
              <a:t>Días de descanso </a:t>
            </a:r>
            <a:r>
              <a:rPr lang="es-EC" dirty="0" smtClean="0">
                <a:latin typeface="+mn-lt"/>
              </a:rPr>
              <a:t>Según la ley del estándar laboral, los empleados deben tener un día libre a la semana, o alternativamente, 4 días libres por cada 4 semanas de trabajo. No hay ninguna ley que establezca algunos días de la semana como días libres o que convierta en días libres los días festivos nacionales. Es la empresa quien suele determinar esto. En general, no se trabaja en sábado ni en domingo, aunque no es así en todas las empresas. </a:t>
            </a:r>
          </a:p>
          <a:p>
            <a:endParaRPr lang="es-EC" dirty="0" smtClean="0">
              <a:latin typeface="+mn-lt"/>
            </a:endParaRPr>
          </a:p>
          <a:p>
            <a:r>
              <a:rPr lang="es-EC" u="sng" dirty="0" smtClean="0">
                <a:latin typeface="+mn-lt"/>
              </a:rPr>
              <a:t>Vacaciones pagadas </a:t>
            </a:r>
            <a:r>
              <a:rPr lang="es-EC" dirty="0" smtClean="0">
                <a:latin typeface="+mn-lt"/>
              </a:rPr>
              <a:t>Sólo para empleados que han estado trabajando más de seis meses y que hayan demostrado trabajar más del 80% del tiempo.</a:t>
            </a:r>
            <a:br>
              <a:rPr lang="es-EC" dirty="0" smtClean="0">
                <a:latin typeface="+mn-lt"/>
              </a:rPr>
            </a:br>
            <a:r>
              <a:rPr lang="es-EC" dirty="0" smtClean="0">
                <a:latin typeface="+mn-lt"/>
              </a:rPr>
              <a:t>De 10 a 20 días de vacaciones pagadas al año, dependiendo de cuánto tiempo se ha trabajado. </a:t>
            </a:r>
          </a:p>
          <a:p>
            <a:endParaRPr lang="es-EC" dirty="0" smtClean="0">
              <a:latin typeface="+mn-lt"/>
            </a:endParaRPr>
          </a:p>
          <a:p>
            <a:r>
              <a:rPr lang="es-EC" u="sng" dirty="0" smtClean="0">
                <a:latin typeface="+mn-lt"/>
              </a:rPr>
              <a:t>La edad de la jubilación </a:t>
            </a:r>
            <a:r>
              <a:rPr lang="es-EC" dirty="0" smtClean="0">
                <a:latin typeface="+mn-lt"/>
              </a:rPr>
              <a:t>A la edad de 65 años con un mínimo de 25 años de contribuciones. Se puede recibir una pensión temprana de los 60 a los 64 años. </a:t>
            </a:r>
          </a:p>
          <a:p>
            <a:r>
              <a:rPr lang="es-EC" u="sng" dirty="0" smtClean="0">
                <a:latin typeface="+mn-lt"/>
              </a:rPr>
              <a:t>Edad mínima para trabajar </a:t>
            </a:r>
            <a:r>
              <a:rPr lang="es-EC" dirty="0" smtClean="0">
                <a:latin typeface="+mn-lt"/>
              </a:rPr>
              <a:t>15 años </a:t>
            </a:r>
          </a:p>
          <a:p>
            <a:r>
              <a:rPr lang="es-EC" u="sng" dirty="0" smtClean="0">
                <a:latin typeface="+mn-lt"/>
              </a:rPr>
              <a:t>El mercado del trabajo informal </a:t>
            </a:r>
            <a:r>
              <a:rPr lang="es-EC" dirty="0" smtClean="0">
                <a:latin typeface="+mn-lt"/>
              </a:rPr>
              <a:t>El empleo irregular no se desarrolla debido a la normativa flexible del mercado de trabajo. </a:t>
            </a:r>
            <a:endParaRPr lang="es-EC"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6</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235526" y="-13923"/>
            <a:ext cx="10681855" cy="646331"/>
          </a:xfrm>
          <a:prstGeom prst="rect">
            <a:avLst/>
          </a:prstGeom>
          <a:noFill/>
        </p:spPr>
        <p:txBody>
          <a:bodyPr wrap="square" rtlCol="0">
            <a:spAutoFit/>
          </a:bodyPr>
          <a:lstStyle/>
          <a:p>
            <a:r>
              <a:rPr lang="es-MX" sz="4000" b="1" dirty="0" smtClean="0">
                <a:solidFill>
                  <a:srgbClr val="002060"/>
                </a:solidFill>
                <a:latin typeface="Franklin Gothic Medium Cond" panose="020B0606030402020204" pitchFamily="34" charset="0"/>
                <a:ea typeface="+mj-ea"/>
                <a:cs typeface="+mj-cs"/>
              </a:rPr>
              <a:t>Japón – </a:t>
            </a:r>
            <a:r>
              <a:rPr lang="es-EC" sz="3600" b="1" dirty="0" smtClean="0">
                <a:solidFill>
                  <a:srgbClr val="002060"/>
                </a:solidFill>
                <a:latin typeface="Franklin Gothic Medium Cond" panose="020B0606030402020204" pitchFamily="34" charset="0"/>
              </a:rPr>
              <a:t>Costo de la mano de obra</a:t>
            </a:r>
            <a:endParaRPr lang="es-MX" sz="3600" b="1" dirty="0">
              <a:solidFill>
                <a:srgbClr val="002060"/>
              </a:solidFill>
              <a:latin typeface="Franklin Gothic Medium Cond" panose="020B0606030402020204" pitchFamily="34" charset="0"/>
            </a:endParaRPr>
          </a:p>
        </p:txBody>
      </p:sp>
      <p:sp>
        <p:nvSpPr>
          <p:cNvPr id="10" name="Rectángulo 12"/>
          <p:cNvSpPr/>
          <p:nvPr/>
        </p:nvSpPr>
        <p:spPr>
          <a:xfrm>
            <a:off x="235525" y="632408"/>
            <a:ext cx="11790219" cy="4431983"/>
          </a:xfrm>
          <a:prstGeom prst="rect">
            <a:avLst/>
          </a:prstGeom>
        </p:spPr>
        <p:txBody>
          <a:bodyPr wrap="square">
            <a:spAutoFit/>
          </a:bodyPr>
          <a:lstStyle/>
          <a:p>
            <a:endParaRPr lang="es-EC" b="1" dirty="0" smtClean="0"/>
          </a:p>
          <a:p>
            <a:pPr>
              <a:buFont typeface="Wingdings" pitchFamily="2" charset="2"/>
              <a:buChar char="ü"/>
            </a:pPr>
            <a:r>
              <a:rPr lang="es-EC" sz="2400" dirty="0" smtClean="0">
                <a:latin typeface="+mn-lt"/>
              </a:rPr>
              <a:t>Salario mínimo promedio nacional por hora: 780 JPY (2015) = USD 7,04</a:t>
            </a:r>
          </a:p>
          <a:p>
            <a:pPr>
              <a:buFont typeface="Wingdings" pitchFamily="2" charset="2"/>
              <a:buChar char="ü"/>
            </a:pPr>
            <a:endParaRPr lang="es-EC" sz="2400" dirty="0" smtClean="0">
              <a:latin typeface="+mn-lt"/>
            </a:endParaRPr>
          </a:p>
          <a:p>
            <a:pPr>
              <a:buFont typeface="Wingdings" pitchFamily="2" charset="2"/>
              <a:buChar char="ü"/>
            </a:pPr>
            <a:r>
              <a:rPr lang="es-EC" sz="2400" dirty="0" smtClean="0">
                <a:latin typeface="+mn-lt"/>
              </a:rPr>
              <a:t>Salario mensual promedio de empleados: 299.600 JPY (OIT, 2014) = USD 2.702</a:t>
            </a:r>
          </a:p>
          <a:p>
            <a:endParaRPr lang="es-EC" sz="2400" dirty="0" smtClean="0">
              <a:latin typeface="+mn-lt"/>
            </a:endParaRPr>
          </a:p>
          <a:p>
            <a:r>
              <a:rPr lang="es-EC" sz="2400" u="sng" dirty="0" smtClean="0">
                <a:latin typeface="+mn-lt"/>
              </a:rPr>
              <a:t>Otras formas de remuneración </a:t>
            </a:r>
          </a:p>
          <a:p>
            <a:endParaRPr lang="es-EC" sz="2400" dirty="0" smtClean="0">
              <a:latin typeface="+mn-lt"/>
            </a:endParaRPr>
          </a:p>
          <a:p>
            <a:pPr>
              <a:buFont typeface="Wingdings" pitchFamily="2" charset="2"/>
              <a:buChar char="ü"/>
            </a:pPr>
            <a:r>
              <a:rPr lang="es-EC" sz="2400" dirty="0" smtClean="0">
                <a:latin typeface="+mn-lt"/>
              </a:rPr>
              <a:t>Pago de horas extras; 25% más que los salarios regulares</a:t>
            </a:r>
          </a:p>
          <a:p>
            <a:pPr>
              <a:buFont typeface="Wingdings" pitchFamily="2" charset="2"/>
              <a:buChar char="ü"/>
            </a:pPr>
            <a:r>
              <a:rPr lang="es-EC" sz="2400" dirty="0" smtClean="0">
                <a:latin typeface="+mn-lt"/>
              </a:rPr>
              <a:t>Pago por los días de descanso trabajados; 35% más que los salarios regulares</a:t>
            </a:r>
          </a:p>
          <a:p>
            <a:pPr>
              <a:buFont typeface="Wingdings" pitchFamily="2" charset="2"/>
              <a:buChar char="ü"/>
            </a:pPr>
            <a:r>
              <a:rPr lang="es-EC" sz="2400" dirty="0" smtClean="0">
                <a:latin typeface="+mn-lt"/>
              </a:rPr>
              <a:t>Pago de horas nocturnas; 25% más que los salarios regulares</a:t>
            </a:r>
          </a:p>
          <a:p>
            <a:pPr>
              <a:buFont typeface="Wingdings" pitchFamily="2" charset="2"/>
              <a:buChar char="ü"/>
            </a:pPr>
            <a:r>
              <a:rPr lang="es-EC" sz="2400" dirty="0" smtClean="0">
                <a:latin typeface="+mn-lt"/>
              </a:rPr>
              <a:t>Pago de horas extras nocturnas; 50% que los salarios regulares </a:t>
            </a:r>
          </a:p>
          <a:p>
            <a:pPr>
              <a:buFont typeface="Wingdings" pitchFamily="2" charset="2"/>
              <a:buChar char="ü"/>
            </a:pPr>
            <a:endParaRPr lang="es-EC" sz="2400"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7</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235526" y="-13923"/>
            <a:ext cx="10681855" cy="646331"/>
          </a:xfrm>
          <a:prstGeom prst="rect">
            <a:avLst/>
          </a:prstGeom>
          <a:noFill/>
        </p:spPr>
        <p:txBody>
          <a:bodyPr wrap="square" rtlCol="0">
            <a:spAutoFit/>
          </a:bodyPr>
          <a:lstStyle/>
          <a:p>
            <a:r>
              <a:rPr lang="es-MX" sz="4000" b="1" dirty="0" smtClean="0">
                <a:solidFill>
                  <a:srgbClr val="002060"/>
                </a:solidFill>
                <a:latin typeface="Franklin Gothic Medium Cond" panose="020B0606030402020204" pitchFamily="34" charset="0"/>
                <a:ea typeface="+mj-ea"/>
                <a:cs typeface="+mj-cs"/>
              </a:rPr>
              <a:t>Japón – </a:t>
            </a:r>
            <a:r>
              <a:rPr lang="es-EC" sz="3600" b="1" dirty="0" smtClean="0">
                <a:solidFill>
                  <a:srgbClr val="002060"/>
                </a:solidFill>
                <a:latin typeface="Franklin Gothic Medium Cond" panose="020B0606030402020204" pitchFamily="34" charset="0"/>
              </a:rPr>
              <a:t>Administración de los recursos humanos</a:t>
            </a:r>
            <a:endParaRPr lang="es-MX" sz="3600" b="1" dirty="0">
              <a:solidFill>
                <a:srgbClr val="002060"/>
              </a:solidFill>
              <a:latin typeface="Franklin Gothic Medium Cond" panose="020B0606030402020204" pitchFamily="34" charset="0"/>
            </a:endParaRPr>
          </a:p>
        </p:txBody>
      </p:sp>
      <p:sp>
        <p:nvSpPr>
          <p:cNvPr id="10" name="Rectángulo 12"/>
          <p:cNvSpPr/>
          <p:nvPr/>
        </p:nvSpPr>
        <p:spPr>
          <a:xfrm>
            <a:off x="235525" y="632408"/>
            <a:ext cx="11790219" cy="5478423"/>
          </a:xfrm>
          <a:prstGeom prst="rect">
            <a:avLst/>
          </a:prstGeom>
        </p:spPr>
        <p:txBody>
          <a:bodyPr wrap="square">
            <a:spAutoFit/>
          </a:bodyPr>
          <a:lstStyle/>
          <a:p>
            <a:endParaRPr lang="es-EC" b="1" dirty="0" smtClean="0"/>
          </a:p>
          <a:p>
            <a:r>
              <a:rPr lang="es-EC" sz="2800" b="1" dirty="0" smtClean="0">
                <a:latin typeface="+mn-lt"/>
              </a:rPr>
              <a:t>La selección de personal</a:t>
            </a:r>
          </a:p>
          <a:p>
            <a:endParaRPr lang="es-EC" sz="2800" b="1" dirty="0" smtClean="0">
              <a:latin typeface="+mn-lt"/>
            </a:endParaRPr>
          </a:p>
          <a:p>
            <a:r>
              <a:rPr lang="es-EC" sz="2800" u="sng" dirty="0" smtClean="0">
                <a:latin typeface="+mn-lt"/>
              </a:rPr>
              <a:t>Método de reclutamiento</a:t>
            </a:r>
          </a:p>
          <a:p>
            <a:r>
              <a:rPr lang="es-EC" sz="2800" dirty="0" smtClean="0">
                <a:latin typeface="+mn-lt"/>
              </a:rPr>
              <a:t>El proceso de contratación se produce cada vez más a través de internet. La selección se realiza sobre la base de una entrevista de trabajo. Agencias de empleo </a:t>
            </a:r>
          </a:p>
          <a:p>
            <a:endParaRPr lang="es-EC" sz="2800" dirty="0" smtClean="0">
              <a:latin typeface="+mn-lt"/>
            </a:endParaRPr>
          </a:p>
          <a:p>
            <a:r>
              <a:rPr lang="es-EC" sz="2800" dirty="0" smtClean="0">
                <a:latin typeface="+mn-lt"/>
              </a:rPr>
              <a:t>Hay tres tipos:</a:t>
            </a:r>
            <a:br>
              <a:rPr lang="es-EC" sz="2800" dirty="0" smtClean="0">
                <a:latin typeface="+mn-lt"/>
              </a:rPr>
            </a:br>
            <a:r>
              <a:rPr lang="es-EC" sz="2800" dirty="0" smtClean="0">
                <a:latin typeface="+mn-lt"/>
              </a:rPr>
              <a:t>- Oficinas de Empleo Público</a:t>
            </a:r>
            <a:br>
              <a:rPr lang="es-EC" sz="2800" dirty="0" smtClean="0">
                <a:latin typeface="+mn-lt"/>
              </a:rPr>
            </a:br>
            <a:r>
              <a:rPr lang="es-EC" sz="2800" dirty="0" smtClean="0">
                <a:latin typeface="+mn-lt"/>
              </a:rPr>
              <a:t>- Agencias de Empleo Privado</a:t>
            </a:r>
            <a:br>
              <a:rPr lang="es-EC" sz="2800" dirty="0" smtClean="0">
                <a:latin typeface="+mn-lt"/>
              </a:rPr>
            </a:br>
            <a:r>
              <a:rPr lang="es-EC" sz="2800" dirty="0" smtClean="0">
                <a:latin typeface="+mn-lt"/>
              </a:rPr>
              <a:t>- Empresas de Mediación Laboral </a:t>
            </a:r>
          </a:p>
          <a:p>
            <a:pPr>
              <a:buFont typeface="Wingdings" pitchFamily="2" charset="2"/>
              <a:buChar char="ü"/>
            </a:pPr>
            <a:endParaRPr lang="es-EC" sz="2400"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8</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235526" y="-13923"/>
            <a:ext cx="10681855" cy="646331"/>
          </a:xfrm>
          <a:prstGeom prst="rect">
            <a:avLst/>
          </a:prstGeom>
          <a:noFill/>
        </p:spPr>
        <p:txBody>
          <a:bodyPr wrap="square" rtlCol="0">
            <a:spAutoFit/>
          </a:bodyPr>
          <a:lstStyle/>
          <a:p>
            <a:r>
              <a:rPr lang="es-MX" sz="4000" b="1" dirty="0" smtClean="0">
                <a:solidFill>
                  <a:srgbClr val="002060"/>
                </a:solidFill>
                <a:latin typeface="Franklin Gothic Medium Cond" panose="020B0606030402020204" pitchFamily="34" charset="0"/>
                <a:ea typeface="+mj-ea"/>
                <a:cs typeface="+mj-cs"/>
              </a:rPr>
              <a:t>Japón – </a:t>
            </a:r>
            <a:r>
              <a:rPr lang="es-MX" sz="4000" b="1" dirty="0" smtClean="0">
                <a:solidFill>
                  <a:srgbClr val="002060"/>
                </a:solidFill>
                <a:latin typeface="Franklin Gothic Medium Cond" panose="020B0606030402020204" pitchFamily="34" charset="0"/>
              </a:rPr>
              <a:t>Fondos para sus PYMES</a:t>
            </a:r>
            <a:endParaRPr lang="es-MX" sz="4000" b="1" dirty="0">
              <a:solidFill>
                <a:srgbClr val="002060"/>
              </a:solidFill>
              <a:latin typeface="Franklin Gothic Medium Cond" panose="020B0606030402020204" pitchFamily="34" charset="0"/>
            </a:endParaRPr>
          </a:p>
        </p:txBody>
      </p:sp>
      <p:sp>
        <p:nvSpPr>
          <p:cNvPr id="10" name="Rectángulo 12"/>
          <p:cNvSpPr/>
          <p:nvPr/>
        </p:nvSpPr>
        <p:spPr>
          <a:xfrm>
            <a:off x="235525" y="632408"/>
            <a:ext cx="11790219" cy="5539978"/>
          </a:xfrm>
          <a:prstGeom prst="rect">
            <a:avLst/>
          </a:prstGeom>
        </p:spPr>
        <p:txBody>
          <a:bodyPr wrap="square">
            <a:spAutoFit/>
          </a:bodyPr>
          <a:lstStyle/>
          <a:p>
            <a:endParaRPr lang="es-EC" b="1" dirty="0" smtClean="0"/>
          </a:p>
          <a:p>
            <a:pPr marL="457200" indent="-457200" algn="just">
              <a:buFont typeface="Wingdings" pitchFamily="2" charset="2"/>
              <a:buChar char="ü"/>
            </a:pPr>
            <a:r>
              <a:rPr lang="es-MX" sz="2800" dirty="0" smtClean="0">
                <a:latin typeface="+mn-lt"/>
              </a:rPr>
              <a:t>Una PYME en Japón puede conseguir recursos al 0 %, especialmente cuando son proyectos en coordinación con los gobiernos seccionales (prefecturas; por ejemplo una Pyme en Japón puede obtener recursos de USD  1 millón, al 0%, y en especial si cuenta con el aval de la cámara de comercio)</a:t>
            </a:r>
          </a:p>
          <a:p>
            <a:pPr marL="457200" indent="-457200" algn="just">
              <a:buFont typeface="Wingdings" pitchFamily="2" charset="2"/>
              <a:buChar char="ü"/>
            </a:pPr>
            <a:r>
              <a:rPr lang="es-MX" sz="2800" dirty="0" smtClean="0">
                <a:latin typeface="+mn-lt"/>
              </a:rPr>
              <a:t>Japón cuenta con varios fondos no reembolsables para sus PYMES</a:t>
            </a:r>
          </a:p>
          <a:p>
            <a:pPr marL="457200" indent="-457200" algn="just">
              <a:buFont typeface="Wingdings" pitchFamily="2" charset="2"/>
              <a:buChar char="ü"/>
            </a:pPr>
            <a:r>
              <a:rPr lang="es-MX" sz="2800" dirty="0" smtClean="0">
                <a:latin typeface="+mn-lt"/>
              </a:rPr>
              <a:t>Si una PYME busca recursos de un banco privado, es posible obtener financiamiento a una tasa entre el 1 y 2%, cuando el proyecto previamente haya sido calificado como factible.</a:t>
            </a:r>
          </a:p>
          <a:p>
            <a:pPr marL="457200" indent="-457200" algn="just">
              <a:buFont typeface="Wingdings" pitchFamily="2" charset="2"/>
              <a:buChar char="ü"/>
            </a:pPr>
            <a:r>
              <a:rPr lang="es-MX" sz="2800" dirty="0" smtClean="0">
                <a:latin typeface="+mn-lt"/>
              </a:rPr>
              <a:t>Aparte, existen fondos especiales para proyectos con interés social, que son NO reembolsables.</a:t>
            </a:r>
          </a:p>
          <a:p>
            <a:pPr marL="457200" indent="-457200" algn="just">
              <a:buFont typeface="Wingdings" pitchFamily="2" charset="2"/>
              <a:buChar char="ü"/>
            </a:pPr>
            <a:r>
              <a:rPr lang="es-MX" sz="2800" dirty="0" smtClean="0">
                <a:latin typeface="+mn-lt"/>
              </a:rPr>
              <a:t>Las instituciones financieras públicas tienen una alta reputación, por cuanto cumplen lo que ofrecen.</a:t>
            </a: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9</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theme/theme1.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9810</TotalTime>
  <Words>4702</Words>
  <Application>Microsoft Office PowerPoint</Application>
  <PresentationFormat>Panorámica</PresentationFormat>
  <Paragraphs>1003</Paragraphs>
  <Slides>33</Slides>
  <Notes>33</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33</vt:i4>
      </vt:variant>
    </vt:vector>
  </HeadingPairs>
  <TitlesOfParts>
    <vt:vector size="43" baseType="lpstr">
      <vt:lpstr>Arial</vt:lpstr>
      <vt:lpstr>Calibri</vt:lpstr>
      <vt:lpstr>Calibri Light</vt:lpstr>
      <vt:lpstr>Franklin Gothic Book</vt:lpstr>
      <vt:lpstr>Franklin Gothic Demi Cond</vt:lpstr>
      <vt:lpstr>Franklin Gothic Medium Cond</vt:lpstr>
      <vt:lpstr>Times New Roman</vt:lpstr>
      <vt:lpstr>Wingdings</vt:lpstr>
      <vt:lpstr>Diseño personalizado</vt:lpstr>
      <vt:lpstr>3_Tema de Office</vt:lpstr>
      <vt:lpstr>  Ecuador – Japón</vt:lpstr>
      <vt:lpstr>Hoja de vida del Ministro de Relaciones Exteriores de Japón  TARO KONO </vt:lpstr>
      <vt:lpstr>Japón Protocolo de negocios</vt:lpstr>
      <vt:lpstr>Japón Protocolo de negocios</vt:lpstr>
      <vt:lpstr>Japón Administrar una empresa – Formas jurídicas de las empresas</vt:lpstr>
      <vt:lpstr>Japón - Condiciones del trabajo </vt:lpstr>
      <vt:lpstr>Japón – Costo de la mano de obra</vt:lpstr>
      <vt:lpstr>Japón – Administración de los recursos humanos</vt:lpstr>
      <vt:lpstr>Japón – Fondos para sus PYMES</vt:lpstr>
      <vt:lpstr>Relaciones políticas Ecuador  - Japón</vt:lpstr>
      <vt:lpstr>Relaciones políticas Ecuador  - Japón</vt:lpstr>
      <vt:lpstr>Relaciones políticas Ecuador  - Japón</vt:lpstr>
      <vt:lpstr>Presentación de PowerPoint</vt:lpstr>
      <vt:lpstr>Balanza Comercial Ecuador – Japón (Millones de  USD FOB)</vt:lpstr>
      <vt:lpstr>Principales productos de exportación e importación de  Ecuador  con Japón (Millones de USD FOB)</vt:lpstr>
      <vt:lpstr>Inversión Extranjera Directa de Japón en Ecuador (Millones de USD)</vt:lpstr>
      <vt:lpstr>Balanza comercial de bienes tecnológicos Ecuador – Japón (Millones de USD)</vt:lpstr>
      <vt:lpstr>Principales productos de exportación e importación de  bienes tecnológicos (GIT) de Ecuador  con Japón</vt:lpstr>
      <vt:lpstr>Comercio potencial Ecuador – Japón</vt:lpstr>
      <vt:lpstr>Balanza Comercial de Japón (Millones de USD)</vt:lpstr>
      <vt:lpstr>Presentación de PowerPoint</vt:lpstr>
      <vt:lpstr>Principales destinos de exportación de Japón Año 2017 (Millones de USD)</vt:lpstr>
      <vt:lpstr>Presentación de PowerPoint</vt:lpstr>
      <vt:lpstr>Presentación de PowerPoint</vt:lpstr>
      <vt:lpstr>Presentación de PowerPoint</vt:lpstr>
      <vt:lpstr>Expectativas de cooperación con Japón</vt:lpstr>
      <vt:lpstr>Expectativas de cooperación con Japón</vt:lpstr>
      <vt:lpstr>Expectativas de cooperación con Japón</vt:lpstr>
      <vt:lpstr>Expectativas de cooperación con Japón</vt:lpstr>
      <vt:lpstr>Expectativas de cooperación con Japón</vt:lpstr>
      <vt:lpstr>Expectativas de cooperación con Japón</vt:lpstr>
      <vt:lpstr>Modelo de Gestión y Portafolio de Servicios, Mipymes MIPRO - Ecuador</vt:lpstr>
      <vt:lpstr>Modelo de Gestión y Portafolio de Servicios, Mipymes MIPRO - Ecuador</vt:lpstr>
    </vt:vector>
  </TitlesOfParts>
  <Company>MIPRO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Coordinación General de Estudios Prospectivos y Macroeconómicos para la industria</dc:creator>
  <cp:lastModifiedBy>Geovanna E. Espín Ruiz</cp:lastModifiedBy>
  <cp:revision>633</cp:revision>
  <cp:lastPrinted>2018-07-25T17:56:05Z</cp:lastPrinted>
  <dcterms:created xsi:type="dcterms:W3CDTF">2015-09-03T16:47:27Z</dcterms:created>
  <dcterms:modified xsi:type="dcterms:W3CDTF">2018-08-30T19:52:31Z</dcterms:modified>
</cp:coreProperties>
</file>